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68" r:id="rId3"/>
    <p:sldId id="292" r:id="rId4"/>
    <p:sldId id="291" r:id="rId5"/>
    <p:sldId id="290" r:id="rId6"/>
    <p:sldId id="270" r:id="rId7"/>
    <p:sldId id="289"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265" r:id="rId22"/>
  </p:sldIdLst>
  <p:sldSz cx="9144000" cy="5143500" type="screen16x9"/>
  <p:notesSz cx="6858000" cy="9144000"/>
  <p:embeddedFontLst>
    <p:embeddedFont>
      <p:font typeface="Raleway" panose="020B0604020202020204" charset="0"/>
      <p:regular r:id="rId24"/>
      <p:bold r:id="rId25"/>
      <p:italic r:id="rId26"/>
      <p:boldItalic r:id="rId27"/>
    </p:embeddedFont>
    <p:embeddedFont>
      <p:font typeface="La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565079"/>
            <a:ext cx="7653711" cy="554804"/>
          </a:xfrm>
        </p:spPr>
        <p:txBody>
          <a:bodyPr/>
          <a:lstStyle/>
          <a:p>
            <a:pPr marL="488950" indent="-342900">
              <a:buFont typeface="+mj-lt"/>
              <a:buAutoNum type="arabicPeriod"/>
            </a:pPr>
            <a:r>
              <a:rPr lang="en-US" sz="2800" dirty="0" smtClean="0">
                <a:solidFill>
                  <a:schemeClr val="bg2"/>
                </a:solidFill>
              </a:rPr>
              <a:t>(a) COURTSHIP</a:t>
            </a:r>
            <a:r>
              <a:rPr lang="en-US" sz="2800" dirty="0">
                <a:solidFill>
                  <a:schemeClr val="bg2"/>
                </a:solidFill>
              </a:rPr>
              <a:t>:-</a:t>
            </a:r>
          </a:p>
        </p:txBody>
      </p:sp>
      <p:sp>
        <p:nvSpPr>
          <p:cNvPr id="3" name="Text Placeholder 2"/>
          <p:cNvSpPr>
            <a:spLocks noGrp="1"/>
          </p:cNvSpPr>
          <p:nvPr>
            <p:ph type="body" idx="1"/>
          </p:nvPr>
        </p:nvSpPr>
        <p:spPr>
          <a:xfrm>
            <a:off x="575353" y="1284270"/>
            <a:ext cx="7983020" cy="3400746"/>
          </a:xfrm>
        </p:spPr>
        <p:txBody>
          <a:bodyPr/>
          <a:lstStyle/>
          <a:p>
            <a:pPr marL="488950" indent="-342900">
              <a:buFont typeface="+mj-lt"/>
              <a:buAutoNum type="alphaUcPeriod"/>
            </a:pPr>
            <a:r>
              <a:rPr lang="en-US" sz="1400" b="1" u="sng" dirty="0" smtClean="0">
                <a:solidFill>
                  <a:schemeClr val="bg2"/>
                </a:solidFill>
              </a:rPr>
              <a:t>Arranged </a:t>
            </a:r>
            <a:r>
              <a:rPr lang="en-US" sz="1400" b="1" u="sng" dirty="0">
                <a:solidFill>
                  <a:schemeClr val="bg2"/>
                </a:solidFill>
              </a:rPr>
              <a:t>marriages </a:t>
            </a:r>
            <a:endParaRPr lang="en-US" sz="1400" b="1" u="sng" dirty="0" smtClean="0">
              <a:solidFill>
                <a:schemeClr val="bg2"/>
              </a:solidFill>
            </a:endParaRPr>
          </a:p>
          <a:p>
            <a:r>
              <a:rPr lang="en-US" sz="1400" dirty="0">
                <a:solidFill>
                  <a:schemeClr val="bg2"/>
                </a:solidFill>
              </a:rPr>
              <a:t>A</a:t>
            </a:r>
            <a:r>
              <a:rPr lang="en-US" sz="1400" dirty="0" smtClean="0">
                <a:solidFill>
                  <a:schemeClr val="bg2"/>
                </a:solidFill>
              </a:rPr>
              <a:t>re </a:t>
            </a:r>
            <a:r>
              <a:rPr lang="en-US" sz="1400" dirty="0">
                <a:solidFill>
                  <a:schemeClr val="bg2"/>
                </a:solidFill>
              </a:rPr>
              <a:t>alliances between extended families of similar social standing and usually involve an exchange not just of children but also of wealth and favors. </a:t>
            </a:r>
            <a:endParaRPr lang="en-US" sz="1400" dirty="0" smtClean="0">
              <a:solidFill>
                <a:schemeClr val="bg2"/>
              </a:solidFill>
            </a:endParaRPr>
          </a:p>
          <a:p>
            <a:r>
              <a:rPr lang="en-US" sz="1400" b="1" i="1" dirty="0" smtClean="0">
                <a:solidFill>
                  <a:schemeClr val="bg2"/>
                </a:solidFill>
              </a:rPr>
              <a:t>Romantic </a:t>
            </a:r>
            <a:r>
              <a:rPr lang="en-US" sz="1400" b="1" i="1" dirty="0">
                <a:solidFill>
                  <a:schemeClr val="bg2"/>
                </a:solidFill>
              </a:rPr>
              <a:t>love </a:t>
            </a:r>
            <a:r>
              <a:rPr lang="en-US" sz="1400" dirty="0">
                <a:solidFill>
                  <a:schemeClr val="bg2"/>
                </a:solidFill>
              </a:rPr>
              <a:t>has little to do with </a:t>
            </a:r>
            <a:r>
              <a:rPr lang="en-US" sz="1400" dirty="0" smtClean="0">
                <a:solidFill>
                  <a:schemeClr val="bg2"/>
                </a:solidFill>
              </a:rPr>
              <a:t>marriage and </a:t>
            </a:r>
            <a:r>
              <a:rPr lang="en-US" sz="1400" dirty="0">
                <a:solidFill>
                  <a:schemeClr val="bg2"/>
                </a:solidFill>
              </a:rPr>
              <a:t>parents may make such </a:t>
            </a:r>
            <a:r>
              <a:rPr lang="en-US" sz="1400" dirty="0" smtClean="0">
                <a:solidFill>
                  <a:schemeClr val="bg2"/>
                </a:solidFill>
              </a:rPr>
              <a:t>arrangements </a:t>
            </a:r>
            <a:r>
              <a:rPr lang="en-US" sz="1400" dirty="0">
                <a:solidFill>
                  <a:schemeClr val="bg2"/>
                </a:solidFill>
              </a:rPr>
              <a:t>when their children are very young</a:t>
            </a:r>
            <a:r>
              <a:rPr lang="en-US" sz="1400" dirty="0" smtClean="0">
                <a:solidFill>
                  <a:schemeClr val="bg2"/>
                </a:solidFill>
              </a:rPr>
              <a:t>.</a:t>
            </a:r>
          </a:p>
          <a:p>
            <a:r>
              <a:rPr lang="en-US" sz="1400" dirty="0">
                <a:solidFill>
                  <a:schemeClr val="bg2"/>
                </a:solidFill>
              </a:rPr>
              <a:t>Because traditional societies are more culturally </a:t>
            </a:r>
            <a:r>
              <a:rPr lang="en-US" sz="1400" b="1" i="1" dirty="0">
                <a:solidFill>
                  <a:schemeClr val="bg2"/>
                </a:solidFill>
              </a:rPr>
              <a:t>homogeneous</a:t>
            </a:r>
            <a:r>
              <a:rPr lang="en-US" sz="1400" dirty="0">
                <a:solidFill>
                  <a:schemeClr val="bg2"/>
                </a:solidFill>
              </a:rPr>
              <a:t>, almost all young men and women have been well socialized to be good spouses. </a:t>
            </a:r>
            <a:endParaRPr lang="en-US" sz="1400" dirty="0" smtClean="0">
              <a:solidFill>
                <a:schemeClr val="bg2"/>
              </a:solidFill>
            </a:endParaRPr>
          </a:p>
          <a:p>
            <a:r>
              <a:rPr lang="en-US" sz="1400" dirty="0" smtClean="0">
                <a:solidFill>
                  <a:schemeClr val="bg2"/>
                </a:solidFill>
              </a:rPr>
              <a:t>Therefore</a:t>
            </a:r>
            <a:r>
              <a:rPr lang="en-US" sz="1400" dirty="0">
                <a:solidFill>
                  <a:schemeClr val="bg2"/>
                </a:solidFill>
              </a:rPr>
              <a:t>, parents can arrange marriages with little thought about whether or not the two individuals involved are personally compatible because they know that the partners will be culturally compatible. </a:t>
            </a:r>
            <a:endParaRPr lang="en-US" sz="1400" dirty="0" smtClean="0">
              <a:solidFill>
                <a:schemeClr val="bg2"/>
              </a:solidFill>
            </a:endParaRPr>
          </a:p>
          <a:p>
            <a:r>
              <a:rPr lang="en-US" sz="1400" i="1" dirty="0" smtClean="0">
                <a:solidFill>
                  <a:schemeClr val="bg2"/>
                </a:solidFill>
              </a:rPr>
              <a:t>However</a:t>
            </a:r>
            <a:r>
              <a:rPr lang="en-US" sz="1400" dirty="0" smtClean="0">
                <a:solidFill>
                  <a:schemeClr val="bg2"/>
                </a:solidFill>
              </a:rPr>
              <a:t> </a:t>
            </a:r>
            <a:r>
              <a:rPr lang="en-US" sz="1400" i="1" dirty="0" smtClean="0">
                <a:solidFill>
                  <a:schemeClr val="bg2"/>
                </a:solidFill>
              </a:rPr>
              <a:t>Industrialization has both eroded </a:t>
            </a:r>
            <a:r>
              <a:rPr lang="en-US" sz="1400" i="1" dirty="0">
                <a:solidFill>
                  <a:schemeClr val="bg2"/>
                </a:solidFill>
              </a:rPr>
              <a:t>the importance of extended </a:t>
            </a:r>
            <a:r>
              <a:rPr lang="en-US" sz="1400" i="1" dirty="0" smtClean="0">
                <a:solidFill>
                  <a:schemeClr val="bg2"/>
                </a:solidFill>
              </a:rPr>
              <a:t>families </a:t>
            </a:r>
            <a:r>
              <a:rPr lang="en-US" sz="1400" i="1" dirty="0">
                <a:solidFill>
                  <a:schemeClr val="bg2"/>
                </a:solidFill>
              </a:rPr>
              <a:t>and weakens tradition</a:t>
            </a:r>
            <a:r>
              <a:rPr lang="en-US" sz="1400" dirty="0">
                <a:solidFill>
                  <a:schemeClr val="bg2"/>
                </a:solidFill>
              </a:rPr>
              <a:t>. As young people begin the process of </a:t>
            </a:r>
            <a:r>
              <a:rPr lang="en-US" sz="1400" dirty="0" smtClean="0">
                <a:solidFill>
                  <a:schemeClr val="bg2"/>
                </a:solidFill>
              </a:rPr>
              <a:t>choosing </a:t>
            </a:r>
            <a:r>
              <a:rPr lang="en-US" sz="1400" dirty="0">
                <a:solidFill>
                  <a:schemeClr val="bg2"/>
                </a:solidFill>
              </a:rPr>
              <a:t>their own mate, </a:t>
            </a:r>
            <a:r>
              <a:rPr lang="en-US" sz="1400" i="1" dirty="0">
                <a:solidFill>
                  <a:schemeClr val="bg2"/>
                </a:solidFill>
              </a:rPr>
              <a:t>dating sharpens courtship skills and allows sexual experimentation</a:t>
            </a:r>
            <a:r>
              <a:rPr lang="en-US" sz="1400" dirty="0">
                <a:solidFill>
                  <a:schemeClr val="bg2"/>
                </a:solidFill>
              </a:rPr>
              <a:t>. </a:t>
            </a:r>
            <a:endParaRPr lang="en-US" sz="1400" b="1" dirty="0">
              <a:solidFill>
                <a:schemeClr val="bg2"/>
              </a:solidFill>
            </a:endParaRPr>
          </a:p>
        </p:txBody>
      </p:sp>
    </p:spTree>
    <p:extLst>
      <p:ext uri="{BB962C8B-B14F-4D97-AF65-F5344CB8AC3E}">
        <p14:creationId xmlns:p14="http://schemas.microsoft.com/office/powerpoint/2010/main" val="413285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11" y="599459"/>
            <a:ext cx="8075487" cy="530698"/>
          </a:xfrm>
        </p:spPr>
        <p:txBody>
          <a:bodyPr/>
          <a:lstStyle/>
          <a:p>
            <a:r>
              <a:rPr lang="en-US" dirty="0" smtClean="0"/>
              <a:t>1. (b) COURTSHIP </a:t>
            </a:r>
            <a:endParaRPr lang="" dirty="0"/>
          </a:p>
        </p:txBody>
      </p:sp>
      <p:sp>
        <p:nvSpPr>
          <p:cNvPr id="5" name="Text Placeholder 4"/>
          <p:cNvSpPr>
            <a:spLocks noGrp="1"/>
          </p:cNvSpPr>
          <p:nvPr>
            <p:ph type="body" idx="1"/>
          </p:nvPr>
        </p:nvSpPr>
        <p:spPr>
          <a:xfrm>
            <a:off x="575353" y="1304818"/>
            <a:ext cx="7880278" cy="3595955"/>
          </a:xfrm>
        </p:spPr>
        <p:txBody>
          <a:bodyPr/>
          <a:lstStyle/>
          <a:p>
            <a:pPr marL="146050" indent="0">
              <a:buNone/>
            </a:pPr>
            <a:r>
              <a:rPr lang="en-US" sz="1400" b="1" dirty="0" smtClean="0">
                <a:solidFill>
                  <a:schemeClr val="bg2"/>
                </a:solidFill>
              </a:rPr>
              <a:t>B.     </a:t>
            </a:r>
            <a:r>
              <a:rPr lang="en-US" sz="1400" b="1" u="sng" dirty="0" smtClean="0">
                <a:solidFill>
                  <a:schemeClr val="bg2"/>
                </a:solidFill>
              </a:rPr>
              <a:t>Romantic </a:t>
            </a:r>
            <a:r>
              <a:rPr lang="en-US" sz="1400" b="1" u="sng" dirty="0">
                <a:solidFill>
                  <a:schemeClr val="bg2"/>
                </a:solidFill>
              </a:rPr>
              <a:t>Love</a:t>
            </a:r>
            <a:r>
              <a:rPr lang="en-US" sz="1400" dirty="0">
                <a:solidFill>
                  <a:schemeClr val="bg2"/>
                </a:solidFill>
              </a:rPr>
              <a:t> </a:t>
            </a:r>
            <a:endParaRPr lang="en-US" sz="1400" dirty="0" smtClean="0">
              <a:solidFill>
                <a:schemeClr val="bg2"/>
              </a:solidFill>
            </a:endParaRPr>
          </a:p>
          <a:p>
            <a:r>
              <a:rPr lang="en-US" sz="1400" dirty="0" smtClean="0">
                <a:solidFill>
                  <a:schemeClr val="bg2"/>
                </a:solidFill>
              </a:rPr>
              <a:t>Our </a:t>
            </a:r>
            <a:r>
              <a:rPr lang="en-US" sz="1400" dirty="0">
                <a:solidFill>
                  <a:schemeClr val="bg2"/>
                </a:solidFill>
              </a:rPr>
              <a:t>culture celebrates romantic love—affection and sexual passion for another person—as the basis for marriage. We find it hard to </a:t>
            </a:r>
            <a:r>
              <a:rPr lang="en-US" sz="1400" dirty="0" smtClean="0">
                <a:solidFill>
                  <a:schemeClr val="bg2"/>
                </a:solidFill>
              </a:rPr>
              <a:t>imagine </a:t>
            </a:r>
            <a:r>
              <a:rPr lang="en-US" sz="1400" dirty="0">
                <a:solidFill>
                  <a:schemeClr val="bg2"/>
                </a:solidFill>
              </a:rPr>
              <a:t>marriage without </a:t>
            </a:r>
            <a:r>
              <a:rPr lang="en-US" sz="1400" dirty="0" smtClean="0">
                <a:solidFill>
                  <a:schemeClr val="bg2"/>
                </a:solidFill>
              </a:rPr>
              <a:t>love</a:t>
            </a:r>
            <a:r>
              <a:rPr lang="en-US" sz="1400" dirty="0">
                <a:solidFill>
                  <a:schemeClr val="bg2"/>
                </a:solidFill>
              </a:rPr>
              <a:t>.</a:t>
            </a:r>
            <a:endParaRPr lang="en-US" sz="1400" dirty="0" smtClean="0">
              <a:solidFill>
                <a:schemeClr val="bg2"/>
              </a:solidFill>
            </a:endParaRPr>
          </a:p>
          <a:p>
            <a:r>
              <a:rPr lang="en-US" sz="1400" dirty="0" smtClean="0">
                <a:solidFill>
                  <a:schemeClr val="bg2"/>
                </a:solidFill>
              </a:rPr>
              <a:t>Our </a:t>
            </a:r>
            <a:r>
              <a:rPr lang="en-US" sz="1400" dirty="0">
                <a:solidFill>
                  <a:schemeClr val="bg2"/>
                </a:solidFill>
              </a:rPr>
              <a:t>society’s emphasis on romance motivates young people to “leave the nest” to form new families of their own, and physical </a:t>
            </a:r>
            <a:r>
              <a:rPr lang="en-US" sz="1400" dirty="0" smtClean="0">
                <a:solidFill>
                  <a:schemeClr val="bg2"/>
                </a:solidFill>
              </a:rPr>
              <a:t>passion </a:t>
            </a:r>
            <a:r>
              <a:rPr lang="en-US" sz="1400" dirty="0">
                <a:solidFill>
                  <a:schemeClr val="bg2"/>
                </a:solidFill>
              </a:rPr>
              <a:t>can help a new couple through the often difficult adjustments of living together (W. J. Goode, 1959). </a:t>
            </a:r>
            <a:endParaRPr lang="en-US" sz="1400" dirty="0" smtClean="0">
              <a:solidFill>
                <a:schemeClr val="bg2"/>
              </a:solidFill>
            </a:endParaRPr>
          </a:p>
          <a:p>
            <a:r>
              <a:rPr lang="en-US" sz="1400" dirty="0" smtClean="0">
                <a:solidFill>
                  <a:schemeClr val="bg2"/>
                </a:solidFill>
              </a:rPr>
              <a:t>On </a:t>
            </a:r>
            <a:r>
              <a:rPr lang="en-US" sz="1400" dirty="0">
                <a:solidFill>
                  <a:schemeClr val="bg2"/>
                </a:solidFill>
              </a:rPr>
              <a:t>the other hand, because </a:t>
            </a:r>
            <a:r>
              <a:rPr lang="en-US" sz="1400" dirty="0" smtClean="0">
                <a:solidFill>
                  <a:schemeClr val="bg2"/>
                </a:solidFill>
              </a:rPr>
              <a:t>feelings </a:t>
            </a:r>
            <a:r>
              <a:rPr lang="en-US" sz="1400" dirty="0">
                <a:solidFill>
                  <a:schemeClr val="bg2"/>
                </a:solidFill>
              </a:rPr>
              <a:t>change over time, </a:t>
            </a:r>
            <a:r>
              <a:rPr lang="en-US" sz="1400" b="1" i="1" dirty="0">
                <a:solidFill>
                  <a:schemeClr val="bg2"/>
                </a:solidFill>
              </a:rPr>
              <a:t>romantic love is a less stable foundation for marriage than social and economic considerations,</a:t>
            </a:r>
            <a:r>
              <a:rPr lang="en-US" sz="1400" dirty="0">
                <a:solidFill>
                  <a:schemeClr val="bg2"/>
                </a:solidFill>
              </a:rPr>
              <a:t> which is one </a:t>
            </a:r>
            <a:r>
              <a:rPr lang="en-US" sz="1400" dirty="0" smtClean="0">
                <a:solidFill>
                  <a:schemeClr val="bg2"/>
                </a:solidFill>
              </a:rPr>
              <a:t>reason </a:t>
            </a:r>
            <a:r>
              <a:rPr lang="en-US" sz="1400" dirty="0">
                <a:solidFill>
                  <a:schemeClr val="bg2"/>
                </a:solidFill>
              </a:rPr>
              <a:t>that the divorce rate is much higher in the United States than in nations in which culture is a stronger guide in the choice of a partner. </a:t>
            </a:r>
            <a:endParaRPr lang="en-US" sz="1400" dirty="0" smtClean="0">
              <a:solidFill>
                <a:schemeClr val="bg2"/>
              </a:solidFill>
            </a:endParaRPr>
          </a:p>
          <a:p>
            <a:r>
              <a:rPr lang="en-US" sz="1400" dirty="0" smtClean="0">
                <a:solidFill>
                  <a:schemeClr val="bg2"/>
                </a:solidFill>
              </a:rPr>
              <a:t>Most </a:t>
            </a:r>
            <a:r>
              <a:rPr lang="en-US" sz="1400" dirty="0">
                <a:solidFill>
                  <a:schemeClr val="bg2"/>
                </a:solidFill>
              </a:rPr>
              <a:t>people fall in love with </a:t>
            </a:r>
            <a:r>
              <a:rPr lang="en-US" sz="1400" dirty="0" smtClean="0">
                <a:solidFill>
                  <a:schemeClr val="bg2"/>
                </a:solidFill>
              </a:rPr>
              <a:t>others </a:t>
            </a:r>
            <a:r>
              <a:rPr lang="en-US" sz="1400" dirty="0">
                <a:solidFill>
                  <a:schemeClr val="bg2"/>
                </a:solidFill>
              </a:rPr>
              <a:t>of the same race, of comparable age, and of similar social class. </a:t>
            </a:r>
            <a:endParaRPr lang="en-US" sz="1400" dirty="0" smtClean="0">
              <a:solidFill>
                <a:schemeClr val="bg2"/>
              </a:solidFill>
            </a:endParaRPr>
          </a:p>
          <a:p>
            <a:r>
              <a:rPr lang="en-US" sz="1400" b="1" i="1" dirty="0" smtClean="0">
                <a:solidFill>
                  <a:schemeClr val="bg2"/>
                </a:solidFill>
              </a:rPr>
              <a:t>Our </a:t>
            </a:r>
            <a:r>
              <a:rPr lang="en-US" sz="1400" b="1" i="1" dirty="0">
                <a:solidFill>
                  <a:schemeClr val="bg2"/>
                </a:solidFill>
              </a:rPr>
              <a:t>society “arranges” marriages by encouraging homogamy (</a:t>
            </a:r>
            <a:r>
              <a:rPr lang="en-US" sz="1400" b="1" i="1" dirty="0" smtClean="0">
                <a:solidFill>
                  <a:schemeClr val="bg2"/>
                </a:solidFill>
              </a:rPr>
              <a:t>literally</a:t>
            </a:r>
            <a:r>
              <a:rPr lang="en-US" sz="1400" b="1" i="1" dirty="0">
                <a:solidFill>
                  <a:schemeClr val="bg2"/>
                </a:solidFill>
              </a:rPr>
              <a:t>, “like marrying like”), marriage between people with the same social characteristics</a:t>
            </a:r>
            <a:endParaRPr lang="" sz="1400" b="1" i="1" dirty="0">
              <a:solidFill>
                <a:schemeClr val="bg2"/>
              </a:solidFill>
            </a:endParaRPr>
          </a:p>
        </p:txBody>
      </p:sp>
    </p:spTree>
    <p:extLst>
      <p:ext uri="{BB962C8B-B14F-4D97-AF65-F5344CB8AC3E}">
        <p14:creationId xmlns:p14="http://schemas.microsoft.com/office/powerpoint/2010/main" val="206414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705083" cy="448505"/>
          </a:xfrm>
        </p:spPr>
        <p:txBody>
          <a:bodyPr/>
          <a:lstStyle/>
          <a:p>
            <a:r>
              <a:rPr lang="en-US" dirty="0"/>
              <a:t>2</a:t>
            </a:r>
            <a:r>
              <a:rPr lang="en-US" dirty="0" smtClean="0"/>
              <a:t>. SETTLING IN: IDEAL AND REAL MARRIAGE</a:t>
            </a:r>
            <a:endParaRPr lang="" dirty="0"/>
          </a:p>
        </p:txBody>
      </p:sp>
      <p:sp>
        <p:nvSpPr>
          <p:cNvPr id="3" name="Text Placeholder 2"/>
          <p:cNvSpPr>
            <a:spLocks noGrp="1"/>
          </p:cNvSpPr>
          <p:nvPr>
            <p:ph type="body" idx="1"/>
          </p:nvPr>
        </p:nvSpPr>
        <p:spPr>
          <a:xfrm>
            <a:off x="616448" y="1232900"/>
            <a:ext cx="7983021" cy="3760340"/>
          </a:xfrm>
        </p:spPr>
        <p:txBody>
          <a:bodyPr/>
          <a:lstStyle/>
          <a:p>
            <a:r>
              <a:rPr lang="en-US" b="1" i="1" dirty="0" smtClean="0">
                <a:solidFill>
                  <a:schemeClr val="bg2"/>
                </a:solidFill>
              </a:rPr>
              <a:t>Our </a:t>
            </a:r>
            <a:r>
              <a:rPr lang="en-US" b="1" i="1" dirty="0">
                <a:solidFill>
                  <a:schemeClr val="bg2"/>
                </a:solidFill>
              </a:rPr>
              <a:t>culture gives the young an idealized, “</a:t>
            </a:r>
            <a:r>
              <a:rPr lang="en-US" b="1" i="1" dirty="0" smtClean="0">
                <a:solidFill>
                  <a:schemeClr val="bg2"/>
                </a:solidFill>
              </a:rPr>
              <a:t>happily </a:t>
            </a:r>
            <a:r>
              <a:rPr lang="en-US" b="1" i="1" dirty="0">
                <a:solidFill>
                  <a:schemeClr val="bg2"/>
                </a:solidFill>
              </a:rPr>
              <a:t>ever after” picture of marriage. </a:t>
            </a:r>
            <a:endParaRPr lang="en-US" b="1" i="1" dirty="0" smtClean="0">
              <a:solidFill>
                <a:schemeClr val="bg2"/>
              </a:solidFill>
            </a:endParaRPr>
          </a:p>
          <a:p>
            <a:r>
              <a:rPr lang="en-US" b="1" i="1" dirty="0" smtClean="0">
                <a:solidFill>
                  <a:schemeClr val="bg2"/>
                </a:solidFill>
              </a:rPr>
              <a:t>Such optimism </a:t>
            </a:r>
            <a:r>
              <a:rPr lang="en-US" b="1" i="1" dirty="0">
                <a:solidFill>
                  <a:schemeClr val="bg2"/>
                </a:solidFill>
              </a:rPr>
              <a:t>can lead to disappointment, especially for women, who are taught to view marriage as the key to personal happiness. </a:t>
            </a:r>
            <a:endParaRPr lang="en-US" b="1" i="1" dirty="0" smtClean="0">
              <a:solidFill>
                <a:schemeClr val="bg2"/>
              </a:solidFill>
            </a:endParaRPr>
          </a:p>
          <a:p>
            <a:r>
              <a:rPr lang="en-US" b="1" i="1" dirty="0" smtClean="0">
                <a:solidFill>
                  <a:schemeClr val="bg2"/>
                </a:solidFill>
              </a:rPr>
              <a:t>Also</a:t>
            </a:r>
            <a:r>
              <a:rPr lang="en-US" b="1" i="1" dirty="0">
                <a:solidFill>
                  <a:schemeClr val="bg2"/>
                </a:solidFill>
              </a:rPr>
              <a:t>, romantic love involves a good deal of fantasy: We fall in love with others not always as they are but as we want them to be. </a:t>
            </a:r>
            <a:endParaRPr lang="en-US" b="1" i="1" dirty="0" smtClean="0">
              <a:solidFill>
                <a:schemeClr val="bg2"/>
              </a:solidFill>
            </a:endParaRPr>
          </a:p>
          <a:p>
            <a:r>
              <a:rPr lang="en-US" b="1" i="1" dirty="0" smtClean="0">
                <a:solidFill>
                  <a:schemeClr val="bg2"/>
                </a:solidFill>
              </a:rPr>
              <a:t>Sexuality</a:t>
            </a:r>
            <a:r>
              <a:rPr lang="en-US" b="1" i="1" dirty="0">
                <a:solidFill>
                  <a:schemeClr val="bg2"/>
                </a:solidFill>
              </a:rPr>
              <a:t>, too, can be a source of </a:t>
            </a:r>
            <a:r>
              <a:rPr lang="en-US" b="1" i="1" dirty="0" smtClean="0">
                <a:solidFill>
                  <a:schemeClr val="bg2"/>
                </a:solidFill>
              </a:rPr>
              <a:t>disappointment</a:t>
            </a:r>
            <a:r>
              <a:rPr lang="en-US" b="1" i="1" dirty="0">
                <a:solidFill>
                  <a:schemeClr val="bg2"/>
                </a:solidFill>
              </a:rPr>
              <a:t>. </a:t>
            </a:r>
            <a:endParaRPr lang="en-US" b="1" i="1" dirty="0" smtClean="0">
              <a:solidFill>
                <a:schemeClr val="bg2"/>
              </a:solidFill>
            </a:endParaRPr>
          </a:p>
          <a:p>
            <a:r>
              <a:rPr lang="en-US" dirty="0" smtClean="0">
                <a:solidFill>
                  <a:schemeClr val="bg2"/>
                </a:solidFill>
              </a:rPr>
              <a:t>In </a:t>
            </a:r>
            <a:r>
              <a:rPr lang="en-US" dirty="0">
                <a:solidFill>
                  <a:schemeClr val="bg2"/>
                </a:solidFill>
              </a:rPr>
              <a:t>the romantic haze of falling in love, people may see marriage as an endless sexual honeymoon, only </a:t>
            </a:r>
            <a:r>
              <a:rPr lang="en-US" dirty="0" smtClean="0">
                <a:solidFill>
                  <a:schemeClr val="bg2"/>
                </a:solidFill>
              </a:rPr>
              <a:t>to face realization </a:t>
            </a:r>
            <a:r>
              <a:rPr lang="en-US" dirty="0">
                <a:solidFill>
                  <a:schemeClr val="bg2"/>
                </a:solidFill>
              </a:rPr>
              <a:t>that sex becomes a less-than-all-consuming passion. </a:t>
            </a:r>
            <a:endParaRPr lang="en-US" dirty="0" smtClean="0">
              <a:solidFill>
                <a:schemeClr val="bg2"/>
              </a:solidFill>
            </a:endParaRPr>
          </a:p>
          <a:p>
            <a:r>
              <a:rPr lang="en-US" dirty="0" smtClean="0">
                <a:solidFill>
                  <a:schemeClr val="bg2"/>
                </a:solidFill>
              </a:rPr>
              <a:t>Although </a:t>
            </a:r>
            <a:r>
              <a:rPr lang="en-US" dirty="0">
                <a:solidFill>
                  <a:schemeClr val="bg2"/>
                </a:solidFill>
              </a:rPr>
              <a:t>the frequency of marital sex does decline over time, about two in three married people report that they are satisfied with the sexual dimension of their relationship. </a:t>
            </a:r>
            <a:endParaRPr lang="en-US" dirty="0" smtClean="0">
              <a:solidFill>
                <a:schemeClr val="bg2"/>
              </a:solidFill>
            </a:endParaRPr>
          </a:p>
          <a:p>
            <a:r>
              <a:rPr lang="en-US" dirty="0" smtClean="0">
                <a:solidFill>
                  <a:schemeClr val="bg2"/>
                </a:solidFill>
              </a:rPr>
              <a:t>In </a:t>
            </a:r>
            <a:r>
              <a:rPr lang="en-US" dirty="0">
                <a:solidFill>
                  <a:schemeClr val="bg2"/>
                </a:solidFill>
              </a:rPr>
              <a:t>general, couples with the best sexual relationships experience the most satisfaction in their </a:t>
            </a:r>
            <a:r>
              <a:rPr lang="en-US" dirty="0" smtClean="0">
                <a:solidFill>
                  <a:schemeClr val="bg2"/>
                </a:solidFill>
              </a:rPr>
              <a:t>marriages</a:t>
            </a:r>
            <a:r>
              <a:rPr lang="en-US" dirty="0">
                <a:solidFill>
                  <a:schemeClr val="bg2"/>
                </a:solidFill>
              </a:rPr>
              <a:t>. Sex may not be the key to marital bliss, but more often than not, good sex and good relationships usually go together (</a:t>
            </a:r>
            <a:r>
              <a:rPr lang="en-US" dirty="0" err="1">
                <a:solidFill>
                  <a:schemeClr val="bg2"/>
                </a:solidFill>
              </a:rPr>
              <a:t>Laumann</a:t>
            </a:r>
            <a:r>
              <a:rPr lang="en-US" dirty="0">
                <a:solidFill>
                  <a:schemeClr val="bg2"/>
                </a:solidFill>
              </a:rPr>
              <a:t> et al., 1994; T. W. Smith, 2006). </a:t>
            </a:r>
            <a:endParaRPr lang="en-US" dirty="0" smtClean="0">
              <a:solidFill>
                <a:schemeClr val="bg2"/>
              </a:solidFill>
            </a:endParaRPr>
          </a:p>
          <a:p>
            <a:r>
              <a:rPr lang="en-US" b="1" i="1" u="sng" dirty="0" smtClean="0">
                <a:solidFill>
                  <a:schemeClr val="bg2"/>
                </a:solidFill>
              </a:rPr>
              <a:t>Infidelity</a:t>
            </a:r>
            <a:r>
              <a:rPr lang="en-US" b="1" i="1" dirty="0" smtClean="0">
                <a:solidFill>
                  <a:schemeClr val="bg2"/>
                </a:solidFill>
              </a:rPr>
              <a:t>—sexual </a:t>
            </a:r>
            <a:r>
              <a:rPr lang="en-US" b="1" i="1" dirty="0">
                <a:solidFill>
                  <a:schemeClr val="bg2"/>
                </a:solidFill>
              </a:rPr>
              <a:t>activity outside one’s marriage—is another area where the reality of marriage does not match our cultural </a:t>
            </a:r>
            <a:r>
              <a:rPr lang="en-US" b="1" i="1" dirty="0" smtClean="0">
                <a:solidFill>
                  <a:schemeClr val="bg2"/>
                </a:solidFill>
              </a:rPr>
              <a:t>ideal.</a:t>
            </a:r>
            <a:endParaRPr lang="" b="1" i="1" dirty="0">
              <a:solidFill>
                <a:schemeClr val="bg2"/>
              </a:solidFill>
            </a:endParaRPr>
          </a:p>
        </p:txBody>
      </p:sp>
    </p:spTree>
    <p:extLst>
      <p:ext uri="{BB962C8B-B14F-4D97-AF65-F5344CB8AC3E}">
        <p14:creationId xmlns:p14="http://schemas.microsoft.com/office/powerpoint/2010/main" val="397531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663987" cy="458779"/>
          </a:xfrm>
        </p:spPr>
        <p:txBody>
          <a:bodyPr/>
          <a:lstStyle/>
          <a:p>
            <a:r>
              <a:rPr lang="en-US" dirty="0"/>
              <a:t>3</a:t>
            </a:r>
            <a:r>
              <a:rPr lang="en-US" dirty="0" smtClean="0"/>
              <a:t>. CHILD REARING</a:t>
            </a:r>
            <a:endParaRPr lang="" dirty="0"/>
          </a:p>
        </p:txBody>
      </p:sp>
      <p:sp>
        <p:nvSpPr>
          <p:cNvPr id="3" name="Text Placeholder 2"/>
          <p:cNvSpPr>
            <a:spLocks noGrp="1"/>
          </p:cNvSpPr>
          <p:nvPr>
            <p:ph type="body" idx="1"/>
          </p:nvPr>
        </p:nvSpPr>
        <p:spPr>
          <a:xfrm>
            <a:off x="554804" y="1150707"/>
            <a:ext cx="8075488" cy="3760340"/>
          </a:xfrm>
        </p:spPr>
        <p:txBody>
          <a:bodyPr/>
          <a:lstStyle/>
          <a:p>
            <a:r>
              <a:rPr lang="en-US" b="1" i="1" dirty="0">
                <a:solidFill>
                  <a:schemeClr val="bg2"/>
                </a:solidFill>
              </a:rPr>
              <a:t>Despite the demands children make on us, adults in this country </a:t>
            </a:r>
            <a:r>
              <a:rPr lang="en-US" b="1" i="1" dirty="0" smtClean="0">
                <a:solidFill>
                  <a:schemeClr val="bg2"/>
                </a:solidFill>
              </a:rPr>
              <a:t>overwhelmingly </a:t>
            </a:r>
            <a:r>
              <a:rPr lang="en-US" b="1" i="1" dirty="0">
                <a:solidFill>
                  <a:schemeClr val="bg2"/>
                </a:solidFill>
              </a:rPr>
              <a:t>identify raising children as one of life’s greatest joys (Wang &amp; Taylor, 2011). </a:t>
            </a:r>
            <a:endParaRPr lang="en-US" b="1" i="1" dirty="0" smtClean="0">
              <a:solidFill>
                <a:schemeClr val="bg2"/>
              </a:solidFill>
            </a:endParaRPr>
          </a:p>
          <a:p>
            <a:r>
              <a:rPr lang="en-US" b="1" i="1" dirty="0" smtClean="0">
                <a:solidFill>
                  <a:schemeClr val="bg2"/>
                </a:solidFill>
              </a:rPr>
              <a:t>Today</a:t>
            </a:r>
            <a:r>
              <a:rPr lang="en-US" b="1" i="1" dirty="0">
                <a:solidFill>
                  <a:schemeClr val="bg2"/>
                </a:solidFill>
              </a:rPr>
              <a:t>, about half of U.S. adults say that two children is the ideal number, and few people want more than three (NORC, 2011:405, 2317). </a:t>
            </a:r>
            <a:endParaRPr lang="en-US" b="1" i="1" dirty="0" smtClean="0">
              <a:solidFill>
                <a:schemeClr val="bg2"/>
              </a:solidFill>
            </a:endParaRPr>
          </a:p>
          <a:p>
            <a:r>
              <a:rPr lang="en-US" b="1" i="1" dirty="0" smtClean="0">
                <a:solidFill>
                  <a:schemeClr val="bg2"/>
                </a:solidFill>
              </a:rPr>
              <a:t>This </a:t>
            </a:r>
            <a:r>
              <a:rPr lang="en-US" b="1" i="1" dirty="0">
                <a:solidFill>
                  <a:schemeClr val="bg2"/>
                </a:solidFill>
              </a:rPr>
              <a:t>is a change from two centuries ago, when eight children was the average. </a:t>
            </a:r>
            <a:endParaRPr lang="en-US" b="1" i="1" dirty="0" smtClean="0">
              <a:solidFill>
                <a:schemeClr val="bg2"/>
              </a:solidFill>
            </a:endParaRPr>
          </a:p>
          <a:p>
            <a:r>
              <a:rPr lang="en-US" b="1" i="1" dirty="0" smtClean="0">
                <a:solidFill>
                  <a:schemeClr val="bg2"/>
                </a:solidFill>
              </a:rPr>
              <a:t>Big </a:t>
            </a:r>
            <a:r>
              <a:rPr lang="en-US" b="1" i="1" dirty="0">
                <a:solidFill>
                  <a:schemeClr val="bg2"/>
                </a:solidFill>
              </a:rPr>
              <a:t>families pay off in preindustrial societies because children </a:t>
            </a:r>
            <a:r>
              <a:rPr lang="en-US" b="1" i="1" dirty="0" smtClean="0">
                <a:solidFill>
                  <a:schemeClr val="bg2"/>
                </a:solidFill>
              </a:rPr>
              <a:t>supply </a:t>
            </a:r>
            <a:r>
              <a:rPr lang="en-US" b="1" i="1" dirty="0">
                <a:solidFill>
                  <a:schemeClr val="bg2"/>
                </a:solidFill>
              </a:rPr>
              <a:t>needed labor. </a:t>
            </a:r>
            <a:endParaRPr lang="en-US" b="1" i="1" dirty="0" smtClean="0">
              <a:solidFill>
                <a:schemeClr val="bg2"/>
              </a:solidFill>
            </a:endParaRPr>
          </a:p>
          <a:p>
            <a:r>
              <a:rPr lang="en-US" b="1" i="1" dirty="0" smtClean="0">
                <a:solidFill>
                  <a:schemeClr val="bg2"/>
                </a:solidFill>
              </a:rPr>
              <a:t>People </a:t>
            </a:r>
            <a:r>
              <a:rPr lang="en-US" b="1" i="1" dirty="0">
                <a:solidFill>
                  <a:schemeClr val="bg2"/>
                </a:solidFill>
              </a:rPr>
              <a:t>therefore regard having children as a wife’s duty, and without effective birth control, childbearing is a regular event. </a:t>
            </a:r>
            <a:endParaRPr lang="en-US" b="1" i="1" dirty="0" smtClean="0">
              <a:solidFill>
                <a:schemeClr val="bg2"/>
              </a:solidFill>
            </a:endParaRPr>
          </a:p>
          <a:p>
            <a:r>
              <a:rPr lang="en-US" dirty="0" smtClean="0">
                <a:solidFill>
                  <a:schemeClr val="bg2"/>
                </a:solidFill>
              </a:rPr>
              <a:t>Of </a:t>
            </a:r>
            <a:r>
              <a:rPr lang="en-US" dirty="0">
                <a:solidFill>
                  <a:schemeClr val="bg2"/>
                </a:solidFill>
              </a:rPr>
              <a:t>course, a high death rate in preindustrial societies prevents many children from reaching adulthood; as late as 1900, one-third of children born in the United States died by age ten. </a:t>
            </a:r>
            <a:endParaRPr lang="en-US" dirty="0" smtClean="0">
              <a:solidFill>
                <a:schemeClr val="bg2"/>
              </a:solidFill>
            </a:endParaRPr>
          </a:p>
          <a:p>
            <a:r>
              <a:rPr lang="en-US" dirty="0" smtClean="0">
                <a:solidFill>
                  <a:schemeClr val="bg2"/>
                </a:solidFill>
              </a:rPr>
              <a:t>Economically </a:t>
            </a:r>
            <a:r>
              <a:rPr lang="en-US" dirty="0">
                <a:solidFill>
                  <a:schemeClr val="bg2"/>
                </a:solidFill>
              </a:rPr>
              <a:t>speaking, industrialization transforms children from an asset to a liability. It now costs almost $300,000 to raise one </a:t>
            </a:r>
            <a:r>
              <a:rPr lang="en-US" dirty="0" smtClean="0">
                <a:solidFill>
                  <a:schemeClr val="bg2"/>
                </a:solidFill>
              </a:rPr>
              <a:t>child including </a:t>
            </a:r>
            <a:r>
              <a:rPr lang="en-US" dirty="0">
                <a:solidFill>
                  <a:schemeClr val="bg2"/>
                </a:solidFill>
              </a:rPr>
              <a:t>college tuition (Lino,2010</a:t>
            </a:r>
            <a:r>
              <a:rPr lang="en-US" dirty="0" smtClean="0">
                <a:solidFill>
                  <a:schemeClr val="bg2"/>
                </a:solidFill>
              </a:rPr>
              <a:t>).</a:t>
            </a:r>
          </a:p>
          <a:p>
            <a:r>
              <a:rPr lang="en-US" dirty="0" smtClean="0">
                <a:solidFill>
                  <a:schemeClr val="bg2"/>
                </a:solidFill>
              </a:rPr>
              <a:t>No </a:t>
            </a:r>
            <a:r>
              <a:rPr lang="en-US" dirty="0">
                <a:solidFill>
                  <a:schemeClr val="bg2"/>
                </a:solidFill>
              </a:rPr>
              <a:t>wonder the average size of the U.S. family dropped steadily during the twentieth century to one child per </a:t>
            </a:r>
            <a:r>
              <a:rPr lang="en-US" dirty="0" smtClean="0">
                <a:solidFill>
                  <a:schemeClr val="bg2"/>
                </a:solidFill>
              </a:rPr>
              <a:t>family</a:t>
            </a:r>
            <a:r>
              <a:rPr lang="en-US" dirty="0">
                <a:solidFill>
                  <a:schemeClr val="bg2"/>
                </a:solidFill>
              </a:rPr>
              <a:t>.</a:t>
            </a:r>
            <a:r>
              <a:rPr lang="en-US" dirty="0" smtClean="0">
                <a:solidFill>
                  <a:schemeClr val="bg2"/>
                </a:solidFill>
              </a:rPr>
              <a:t> </a:t>
            </a:r>
          </a:p>
          <a:p>
            <a:r>
              <a:rPr lang="en-US" b="1" i="1" dirty="0" smtClean="0">
                <a:solidFill>
                  <a:schemeClr val="bg2"/>
                </a:solidFill>
              </a:rPr>
              <a:t>The </a:t>
            </a:r>
            <a:r>
              <a:rPr lang="en-US" b="1" i="1" dirty="0">
                <a:solidFill>
                  <a:schemeClr val="bg2"/>
                </a:solidFill>
              </a:rPr>
              <a:t>trend toward smaller families is most evident in high-income nations. </a:t>
            </a:r>
            <a:endParaRPr lang="" b="1" i="1" dirty="0">
              <a:solidFill>
                <a:schemeClr val="bg2"/>
              </a:solidFill>
            </a:endParaRPr>
          </a:p>
        </p:txBody>
      </p:sp>
    </p:spTree>
    <p:extLst>
      <p:ext uri="{BB962C8B-B14F-4D97-AF65-F5344CB8AC3E}">
        <p14:creationId xmlns:p14="http://schemas.microsoft.com/office/powerpoint/2010/main" val="16185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16450"/>
            <a:ext cx="7698655" cy="503434"/>
          </a:xfrm>
        </p:spPr>
        <p:txBody>
          <a:bodyPr/>
          <a:lstStyle/>
          <a:p>
            <a:r>
              <a:rPr lang="en-US" dirty="0"/>
              <a:t>4</a:t>
            </a:r>
            <a:r>
              <a:rPr lang="en-US" dirty="0" smtClean="0"/>
              <a:t>. THE FAMILY IN LATER LIFE</a:t>
            </a:r>
            <a:endParaRPr lang="" dirty="0"/>
          </a:p>
        </p:txBody>
      </p:sp>
      <p:sp>
        <p:nvSpPr>
          <p:cNvPr id="3" name="Text Placeholder 2"/>
          <p:cNvSpPr>
            <a:spLocks noGrp="1"/>
          </p:cNvSpPr>
          <p:nvPr>
            <p:ph type="body" idx="1"/>
          </p:nvPr>
        </p:nvSpPr>
        <p:spPr>
          <a:xfrm>
            <a:off x="721224" y="1273996"/>
            <a:ext cx="7698655" cy="3678148"/>
          </a:xfrm>
        </p:spPr>
        <p:txBody>
          <a:bodyPr/>
          <a:lstStyle/>
          <a:p>
            <a:r>
              <a:rPr lang="en-US" dirty="0">
                <a:solidFill>
                  <a:schemeClr val="bg2"/>
                </a:solidFill>
              </a:rPr>
              <a:t>Increasing life expectancy in the United States means that couples who remain married will stay together for a long time. </a:t>
            </a:r>
            <a:endParaRPr lang="en-US" dirty="0" smtClean="0">
              <a:solidFill>
                <a:schemeClr val="bg2"/>
              </a:solidFill>
            </a:endParaRPr>
          </a:p>
          <a:p>
            <a:r>
              <a:rPr lang="en-US" b="1" i="1" dirty="0" smtClean="0">
                <a:solidFill>
                  <a:schemeClr val="bg2"/>
                </a:solidFill>
              </a:rPr>
              <a:t>By </a:t>
            </a:r>
            <a:r>
              <a:rPr lang="en-US" b="1" i="1" dirty="0">
                <a:solidFill>
                  <a:schemeClr val="bg2"/>
                </a:solidFill>
              </a:rPr>
              <a:t>about age sixty, most have finished the task of raising children. </a:t>
            </a:r>
            <a:endParaRPr lang="en-US" b="1" i="1" dirty="0" smtClean="0">
              <a:solidFill>
                <a:schemeClr val="bg2"/>
              </a:solidFill>
            </a:endParaRPr>
          </a:p>
          <a:p>
            <a:r>
              <a:rPr lang="en-US" b="1" i="1" dirty="0" smtClean="0">
                <a:solidFill>
                  <a:schemeClr val="bg2"/>
                </a:solidFill>
              </a:rPr>
              <a:t>At </a:t>
            </a:r>
            <a:r>
              <a:rPr lang="en-US" b="1" i="1" dirty="0">
                <a:solidFill>
                  <a:schemeClr val="bg2"/>
                </a:solidFill>
              </a:rPr>
              <a:t>this point, marriage brings a return to living with only a spouse. </a:t>
            </a:r>
            <a:endParaRPr lang="en-US" b="1" i="1" dirty="0" smtClean="0">
              <a:solidFill>
                <a:schemeClr val="bg2"/>
              </a:solidFill>
            </a:endParaRPr>
          </a:p>
          <a:p>
            <a:r>
              <a:rPr lang="en-US" b="1" i="1" dirty="0" smtClean="0">
                <a:solidFill>
                  <a:schemeClr val="bg2"/>
                </a:solidFill>
              </a:rPr>
              <a:t>Like </a:t>
            </a:r>
            <a:r>
              <a:rPr lang="en-US" b="1" i="1" dirty="0">
                <a:solidFill>
                  <a:schemeClr val="bg2"/>
                </a:solidFill>
              </a:rPr>
              <a:t>the birth of children, their departure—creating an “empty nest”—requires adjustments, although a marriage often becomes closer and more satisfying. </a:t>
            </a:r>
            <a:endParaRPr lang="en-US" b="1" i="1" dirty="0" smtClean="0">
              <a:solidFill>
                <a:schemeClr val="bg2"/>
              </a:solidFill>
            </a:endParaRPr>
          </a:p>
          <a:p>
            <a:r>
              <a:rPr lang="en-US" b="1" i="1" dirty="0" smtClean="0">
                <a:solidFill>
                  <a:schemeClr val="bg2"/>
                </a:solidFill>
              </a:rPr>
              <a:t>Years </a:t>
            </a:r>
            <a:r>
              <a:rPr lang="en-US" b="1" i="1" dirty="0">
                <a:solidFill>
                  <a:schemeClr val="bg2"/>
                </a:solidFill>
              </a:rPr>
              <a:t>of living together may have </a:t>
            </a:r>
            <a:r>
              <a:rPr lang="en-US" b="1" i="1" dirty="0" smtClean="0">
                <a:solidFill>
                  <a:schemeClr val="bg2"/>
                </a:solidFill>
              </a:rPr>
              <a:t>lessened </a:t>
            </a:r>
            <a:r>
              <a:rPr lang="en-US" b="1" i="1" dirty="0">
                <a:solidFill>
                  <a:schemeClr val="bg2"/>
                </a:solidFill>
              </a:rPr>
              <a:t>a couple’s sexual passion, but understanding and commitment often increase. </a:t>
            </a:r>
            <a:endParaRPr lang="en-US" b="1" i="1" dirty="0" smtClean="0">
              <a:solidFill>
                <a:schemeClr val="bg2"/>
              </a:solidFill>
            </a:endParaRPr>
          </a:p>
          <a:p>
            <a:r>
              <a:rPr lang="en-US" dirty="0" smtClean="0">
                <a:solidFill>
                  <a:schemeClr val="bg2"/>
                </a:solidFill>
              </a:rPr>
              <a:t>Personal </a:t>
            </a:r>
            <a:r>
              <a:rPr lang="en-US" dirty="0">
                <a:solidFill>
                  <a:schemeClr val="bg2"/>
                </a:solidFill>
              </a:rPr>
              <a:t>contact with children usually continues because most older adults live a short distance from at least one of their children. </a:t>
            </a:r>
            <a:endParaRPr lang="en-US" dirty="0" smtClean="0">
              <a:solidFill>
                <a:schemeClr val="bg2"/>
              </a:solidFill>
            </a:endParaRPr>
          </a:p>
          <a:p>
            <a:r>
              <a:rPr lang="en-US" b="1" i="1" dirty="0" smtClean="0">
                <a:solidFill>
                  <a:schemeClr val="bg2"/>
                </a:solidFill>
              </a:rPr>
              <a:t>One-third </a:t>
            </a:r>
            <a:r>
              <a:rPr lang="en-US" b="1" i="1" dirty="0">
                <a:solidFill>
                  <a:schemeClr val="bg2"/>
                </a:solidFill>
              </a:rPr>
              <a:t>of all U.S. adults (56 million) are grandparents. Most grandparents help with child care and other responsibilities. </a:t>
            </a:r>
            <a:endParaRPr lang="en-US" b="1" i="1" dirty="0" smtClean="0">
              <a:solidFill>
                <a:schemeClr val="bg2"/>
              </a:solidFill>
            </a:endParaRPr>
          </a:p>
          <a:p>
            <a:r>
              <a:rPr lang="en-US" dirty="0" smtClean="0">
                <a:solidFill>
                  <a:schemeClr val="bg2"/>
                </a:solidFill>
              </a:rPr>
              <a:t>Among </a:t>
            </a:r>
            <a:r>
              <a:rPr lang="en-US" dirty="0">
                <a:solidFill>
                  <a:schemeClr val="bg2"/>
                </a:solidFill>
              </a:rPr>
              <a:t>African Americans, who have a high rate of single parenting, </a:t>
            </a:r>
            <a:r>
              <a:rPr lang="en-US" dirty="0" smtClean="0">
                <a:solidFill>
                  <a:schemeClr val="bg2"/>
                </a:solidFill>
              </a:rPr>
              <a:t>grandmothers </a:t>
            </a:r>
            <a:r>
              <a:rPr lang="en-US" dirty="0">
                <a:solidFill>
                  <a:schemeClr val="bg2"/>
                </a:solidFill>
              </a:rPr>
              <a:t>have an especially important position in family life (U.S. Census Bureau, 2006; AARP Foundation, 2007). </a:t>
            </a:r>
            <a:endParaRPr lang="en-US" dirty="0" smtClean="0">
              <a:solidFill>
                <a:schemeClr val="bg2"/>
              </a:solidFill>
            </a:endParaRPr>
          </a:p>
          <a:p>
            <a:r>
              <a:rPr lang="en-US" dirty="0" smtClean="0">
                <a:solidFill>
                  <a:schemeClr val="bg2"/>
                </a:solidFill>
              </a:rPr>
              <a:t>The </a:t>
            </a:r>
            <a:r>
              <a:rPr lang="en-US" dirty="0">
                <a:solidFill>
                  <a:schemeClr val="bg2"/>
                </a:solidFill>
              </a:rPr>
              <a:t>other side of the coin is that more adults in midlife now care for aging parents. </a:t>
            </a:r>
            <a:endParaRPr lang="en-US" dirty="0" smtClean="0">
              <a:solidFill>
                <a:schemeClr val="bg2"/>
              </a:solidFill>
            </a:endParaRPr>
          </a:p>
        </p:txBody>
      </p:sp>
    </p:spTree>
    <p:extLst>
      <p:ext uri="{BB962C8B-B14F-4D97-AF65-F5344CB8AC3E}">
        <p14:creationId xmlns:p14="http://schemas.microsoft.com/office/powerpoint/2010/main" val="31614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599459"/>
            <a:ext cx="7643437" cy="499876"/>
          </a:xfrm>
        </p:spPr>
        <p:txBody>
          <a:bodyPr/>
          <a:lstStyle/>
          <a:p>
            <a:r>
              <a:rPr lang="en-US" dirty="0"/>
              <a:t>5</a:t>
            </a:r>
            <a:r>
              <a:rPr lang="en-US" dirty="0" smtClean="0"/>
              <a:t>. DEATH OF A SPOUSE</a:t>
            </a:r>
            <a:endParaRPr lang="" dirty="0"/>
          </a:p>
        </p:txBody>
      </p:sp>
      <p:sp>
        <p:nvSpPr>
          <p:cNvPr id="3" name="Text Placeholder 2"/>
          <p:cNvSpPr>
            <a:spLocks noGrp="1"/>
          </p:cNvSpPr>
          <p:nvPr>
            <p:ph type="body" idx="1"/>
          </p:nvPr>
        </p:nvSpPr>
        <p:spPr>
          <a:xfrm>
            <a:off x="721224" y="1376737"/>
            <a:ext cx="7652213" cy="3002488"/>
          </a:xfrm>
        </p:spPr>
        <p:txBody>
          <a:bodyPr/>
          <a:lstStyle/>
          <a:p>
            <a:r>
              <a:rPr lang="en-US" sz="1500" dirty="0">
                <a:solidFill>
                  <a:schemeClr val="bg2"/>
                </a:solidFill>
              </a:rPr>
              <a:t>The final and surely the most difficult transition in married life comes with the death of a spouse. </a:t>
            </a:r>
            <a:endParaRPr lang="en-US" sz="1500" dirty="0" smtClean="0">
              <a:solidFill>
                <a:schemeClr val="bg2"/>
              </a:solidFill>
            </a:endParaRPr>
          </a:p>
          <a:p>
            <a:r>
              <a:rPr lang="en-US" sz="1500" dirty="0" smtClean="0">
                <a:solidFill>
                  <a:schemeClr val="bg2"/>
                </a:solidFill>
              </a:rPr>
              <a:t>Wives </a:t>
            </a:r>
            <a:r>
              <a:rPr lang="en-US" sz="1500" dirty="0">
                <a:solidFill>
                  <a:schemeClr val="bg2"/>
                </a:solidFill>
              </a:rPr>
              <a:t>typically outlive their husbands because of their greater life expectancy and the fact that women usually marry men several years older than themselves. </a:t>
            </a:r>
            <a:endParaRPr lang="en-US" sz="1500" dirty="0" smtClean="0">
              <a:solidFill>
                <a:schemeClr val="bg2"/>
              </a:solidFill>
            </a:endParaRPr>
          </a:p>
          <a:p>
            <a:r>
              <a:rPr lang="en-US" sz="1500" dirty="0" smtClean="0">
                <a:solidFill>
                  <a:schemeClr val="bg2"/>
                </a:solidFill>
              </a:rPr>
              <a:t>Wives </a:t>
            </a:r>
            <a:r>
              <a:rPr lang="en-US" sz="1500" dirty="0">
                <a:solidFill>
                  <a:schemeClr val="bg2"/>
                </a:solidFill>
              </a:rPr>
              <a:t>can thus expect to spend some years as widows. </a:t>
            </a:r>
            <a:endParaRPr lang="en-US" sz="1500" dirty="0" smtClean="0">
              <a:solidFill>
                <a:schemeClr val="bg2"/>
              </a:solidFill>
            </a:endParaRPr>
          </a:p>
          <a:p>
            <a:r>
              <a:rPr lang="en-US" sz="1500" dirty="0" smtClean="0">
                <a:solidFill>
                  <a:schemeClr val="bg2"/>
                </a:solidFill>
              </a:rPr>
              <a:t>The challenge </a:t>
            </a:r>
            <a:r>
              <a:rPr lang="en-US" sz="1500" dirty="0">
                <a:solidFill>
                  <a:schemeClr val="bg2"/>
                </a:solidFill>
              </a:rPr>
              <a:t>of living alone following the death of a spouse is especially great for men, who usually have fewer friends than widows and may lack housekeeping skills.</a:t>
            </a:r>
            <a:endParaRPr lang="" sz="1500" dirty="0">
              <a:solidFill>
                <a:schemeClr val="bg2"/>
              </a:solidFill>
            </a:endParaRPr>
          </a:p>
        </p:txBody>
      </p:sp>
    </p:spTree>
    <p:extLst>
      <p:ext uri="{BB962C8B-B14F-4D97-AF65-F5344CB8AC3E}">
        <p14:creationId xmlns:p14="http://schemas.microsoft.com/office/powerpoint/2010/main" val="69245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9459"/>
            <a:ext cx="7602342" cy="510150"/>
          </a:xfrm>
        </p:spPr>
        <p:txBody>
          <a:bodyPr/>
          <a:lstStyle/>
          <a:p>
            <a:r>
              <a:rPr lang="en-US" dirty="0" smtClean="0"/>
              <a:t>TRANSITIONS AND PROBLEMS IN FAMILY LIFE</a:t>
            </a:r>
            <a:endParaRPr lang="" dirty="0"/>
          </a:p>
        </p:txBody>
      </p:sp>
      <p:sp>
        <p:nvSpPr>
          <p:cNvPr id="3" name="Text Placeholder 2"/>
          <p:cNvSpPr>
            <a:spLocks noGrp="1"/>
          </p:cNvSpPr>
          <p:nvPr>
            <p:ph type="body" idx="1"/>
          </p:nvPr>
        </p:nvSpPr>
        <p:spPr>
          <a:xfrm>
            <a:off x="721225" y="1407560"/>
            <a:ext cx="7703584" cy="2971665"/>
          </a:xfrm>
        </p:spPr>
        <p:txBody>
          <a:bodyPr/>
          <a:lstStyle/>
          <a:p>
            <a:pPr marL="488950" indent="-342900">
              <a:buAutoNum type="alphaUcParenR"/>
            </a:pPr>
            <a:r>
              <a:rPr lang="en-US" sz="1500" b="1" u="sng" dirty="0" smtClean="0">
                <a:solidFill>
                  <a:schemeClr val="bg2"/>
                </a:solidFill>
              </a:rPr>
              <a:t>Divorce: </a:t>
            </a:r>
          </a:p>
          <a:p>
            <a:pPr marL="146050" indent="0">
              <a:buNone/>
            </a:pPr>
            <a:endParaRPr lang="en-US" sz="1500" b="1" u="sng" dirty="0" smtClean="0">
              <a:solidFill>
                <a:schemeClr val="bg2"/>
              </a:solidFill>
            </a:endParaRPr>
          </a:p>
          <a:p>
            <a:pPr marL="146050" indent="0">
              <a:buNone/>
            </a:pPr>
            <a:r>
              <a:rPr lang="en-US" sz="1500" b="1" dirty="0" smtClean="0">
                <a:solidFill>
                  <a:schemeClr val="bg2"/>
                </a:solidFill>
              </a:rPr>
              <a:t>         </a:t>
            </a:r>
            <a:r>
              <a:rPr lang="en-US" sz="1500" dirty="0">
                <a:solidFill>
                  <a:schemeClr val="bg2"/>
                </a:solidFill>
              </a:rPr>
              <a:t>S</a:t>
            </a:r>
            <a:r>
              <a:rPr lang="en-US" sz="1500" dirty="0" smtClean="0">
                <a:solidFill>
                  <a:schemeClr val="bg2"/>
                </a:solidFill>
              </a:rPr>
              <a:t>eparation of married partners due to any specific reasons mentioned below.</a:t>
            </a:r>
          </a:p>
          <a:p>
            <a:pPr marL="488950" indent="-342900">
              <a:buFont typeface="+mj-lt"/>
              <a:buAutoNum type="arabicParenR"/>
            </a:pPr>
            <a:r>
              <a:rPr lang="en-US" sz="1500" dirty="0">
                <a:solidFill>
                  <a:schemeClr val="bg2"/>
                </a:solidFill>
              </a:rPr>
              <a:t>Individualism is on the </a:t>
            </a:r>
            <a:r>
              <a:rPr lang="en-US" sz="1500" dirty="0" smtClean="0">
                <a:solidFill>
                  <a:schemeClr val="bg2"/>
                </a:solidFill>
              </a:rPr>
              <a:t>rise</a:t>
            </a:r>
          </a:p>
          <a:p>
            <a:pPr marL="488950" indent="-342900">
              <a:buFont typeface="+mj-lt"/>
              <a:buAutoNum type="arabicParenR"/>
            </a:pPr>
            <a:r>
              <a:rPr lang="en-US" sz="1500" dirty="0">
                <a:solidFill>
                  <a:schemeClr val="bg2"/>
                </a:solidFill>
              </a:rPr>
              <a:t>Romantic love </a:t>
            </a:r>
            <a:r>
              <a:rPr lang="en-US" sz="1500" dirty="0" smtClean="0">
                <a:solidFill>
                  <a:schemeClr val="bg2"/>
                </a:solidFill>
              </a:rPr>
              <a:t>fades</a:t>
            </a:r>
          </a:p>
          <a:p>
            <a:pPr marL="488950" indent="-342900">
              <a:buFont typeface="+mj-lt"/>
              <a:buAutoNum type="arabicParenR"/>
            </a:pPr>
            <a:r>
              <a:rPr lang="en-US" sz="1500" dirty="0">
                <a:solidFill>
                  <a:schemeClr val="bg2"/>
                </a:solidFill>
              </a:rPr>
              <a:t>Women are less dependent on </a:t>
            </a:r>
            <a:r>
              <a:rPr lang="en-US" sz="1500" dirty="0" smtClean="0">
                <a:solidFill>
                  <a:schemeClr val="bg2"/>
                </a:solidFill>
              </a:rPr>
              <a:t>men</a:t>
            </a:r>
          </a:p>
          <a:p>
            <a:pPr marL="488950" indent="-342900">
              <a:buFont typeface="+mj-lt"/>
              <a:buAutoNum type="arabicParenR"/>
            </a:pPr>
            <a:r>
              <a:rPr lang="en-US" sz="1500" dirty="0">
                <a:solidFill>
                  <a:schemeClr val="bg2"/>
                </a:solidFill>
              </a:rPr>
              <a:t>Many of today’s marriages are </a:t>
            </a:r>
            <a:r>
              <a:rPr lang="en-US" sz="1500" dirty="0" smtClean="0">
                <a:solidFill>
                  <a:schemeClr val="bg2"/>
                </a:solidFill>
              </a:rPr>
              <a:t>stressful</a:t>
            </a:r>
          </a:p>
          <a:p>
            <a:pPr marL="488950" indent="-342900">
              <a:buFont typeface="+mj-lt"/>
              <a:buAutoNum type="arabicParenR"/>
            </a:pPr>
            <a:r>
              <a:rPr lang="en-US" sz="1500" dirty="0">
                <a:solidFill>
                  <a:schemeClr val="bg2"/>
                </a:solidFill>
              </a:rPr>
              <a:t>Divorce has become socially </a:t>
            </a:r>
            <a:r>
              <a:rPr lang="en-US" sz="1500" dirty="0" smtClean="0">
                <a:solidFill>
                  <a:schemeClr val="bg2"/>
                </a:solidFill>
              </a:rPr>
              <a:t>acceptable</a:t>
            </a:r>
          </a:p>
          <a:p>
            <a:pPr marL="488950" indent="-342900">
              <a:buFont typeface="+mj-lt"/>
              <a:buAutoNum type="arabicParenR"/>
            </a:pPr>
            <a:r>
              <a:rPr lang="en-US" sz="1500" dirty="0">
                <a:solidFill>
                  <a:schemeClr val="bg2"/>
                </a:solidFill>
              </a:rPr>
              <a:t>Legally, a divorce is easier to </a:t>
            </a:r>
            <a:r>
              <a:rPr lang="en-US" sz="1500" dirty="0" smtClean="0">
                <a:solidFill>
                  <a:schemeClr val="bg2"/>
                </a:solidFill>
              </a:rPr>
              <a:t>get</a:t>
            </a:r>
          </a:p>
          <a:p>
            <a:endParaRPr lang="en-US" dirty="0" smtClean="0"/>
          </a:p>
          <a:p>
            <a:endParaRPr lang="" dirty="0"/>
          </a:p>
        </p:txBody>
      </p:sp>
    </p:spTree>
    <p:extLst>
      <p:ext uri="{BB962C8B-B14F-4D97-AF65-F5344CB8AC3E}">
        <p14:creationId xmlns:p14="http://schemas.microsoft.com/office/powerpoint/2010/main" val="180601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080" y="606174"/>
            <a:ext cx="7870003" cy="482887"/>
          </a:xfrm>
        </p:spPr>
        <p:txBody>
          <a:bodyPr/>
          <a:lstStyle/>
          <a:p>
            <a:pPr marL="488950" indent="-342900"/>
            <a:r>
              <a:rPr lang="en-US" sz="2800" u="sng" dirty="0">
                <a:solidFill>
                  <a:schemeClr val="bg2"/>
                </a:solidFill>
              </a:rPr>
              <a:t>Remarriage and Blended Families </a:t>
            </a:r>
            <a:endParaRPr lang="en-US" sz="2800" dirty="0">
              <a:solidFill>
                <a:schemeClr val="bg2"/>
              </a:solidFill>
            </a:endParaRPr>
          </a:p>
        </p:txBody>
      </p:sp>
      <p:sp>
        <p:nvSpPr>
          <p:cNvPr id="3" name="Text Placeholder 2"/>
          <p:cNvSpPr>
            <a:spLocks noGrp="1"/>
          </p:cNvSpPr>
          <p:nvPr>
            <p:ph type="body" idx="1"/>
          </p:nvPr>
        </p:nvSpPr>
        <p:spPr>
          <a:xfrm>
            <a:off x="565080" y="1263722"/>
            <a:ext cx="8178228" cy="3503488"/>
          </a:xfrm>
        </p:spPr>
        <p:txBody>
          <a:bodyPr/>
          <a:lstStyle/>
          <a:p>
            <a:r>
              <a:rPr lang="en-US" dirty="0" smtClean="0">
                <a:solidFill>
                  <a:schemeClr val="bg2"/>
                </a:solidFill>
              </a:rPr>
              <a:t>Three </a:t>
            </a:r>
            <a:r>
              <a:rPr lang="en-US" dirty="0">
                <a:solidFill>
                  <a:schemeClr val="bg2"/>
                </a:solidFill>
              </a:rPr>
              <a:t>out of four people who divorce remarry, most within four years. </a:t>
            </a:r>
            <a:endParaRPr lang="en-US" dirty="0" smtClean="0">
              <a:solidFill>
                <a:schemeClr val="bg2"/>
              </a:solidFill>
            </a:endParaRPr>
          </a:p>
          <a:p>
            <a:r>
              <a:rPr lang="en-US" dirty="0" smtClean="0">
                <a:solidFill>
                  <a:schemeClr val="bg2"/>
                </a:solidFill>
              </a:rPr>
              <a:t>Nationwide</a:t>
            </a:r>
            <a:r>
              <a:rPr lang="en-US" dirty="0">
                <a:solidFill>
                  <a:schemeClr val="bg2"/>
                </a:solidFill>
              </a:rPr>
              <a:t>, more than one-third of all new marriages are now </a:t>
            </a:r>
            <a:r>
              <a:rPr lang="en-US" dirty="0" smtClean="0">
                <a:solidFill>
                  <a:schemeClr val="bg2"/>
                </a:solidFill>
              </a:rPr>
              <a:t>remarriages </a:t>
            </a:r>
            <a:r>
              <a:rPr lang="en-US" dirty="0">
                <a:solidFill>
                  <a:schemeClr val="bg2"/>
                </a:solidFill>
              </a:rPr>
              <a:t>for at least one partner. Men, who benefit more from wedlock, are more likely than women to remarry (U.S. Census Bureau, 2007). </a:t>
            </a:r>
            <a:endParaRPr lang="en-US" dirty="0" smtClean="0">
              <a:solidFill>
                <a:schemeClr val="bg2"/>
              </a:solidFill>
            </a:endParaRPr>
          </a:p>
          <a:p>
            <a:r>
              <a:rPr lang="en-US" dirty="0" smtClean="0">
                <a:solidFill>
                  <a:schemeClr val="bg2"/>
                </a:solidFill>
              </a:rPr>
              <a:t>Remarriage </a:t>
            </a:r>
            <a:r>
              <a:rPr lang="en-US" dirty="0">
                <a:solidFill>
                  <a:schemeClr val="bg2"/>
                </a:solidFill>
              </a:rPr>
              <a:t>often creates blended families, composed of children and some combination of biological parents and stepparents. </a:t>
            </a:r>
            <a:endParaRPr lang="en-US" dirty="0" smtClean="0">
              <a:solidFill>
                <a:schemeClr val="bg2"/>
              </a:solidFill>
            </a:endParaRPr>
          </a:p>
          <a:p>
            <a:r>
              <a:rPr lang="en-US" dirty="0" smtClean="0">
                <a:solidFill>
                  <a:schemeClr val="bg2"/>
                </a:solidFill>
              </a:rPr>
              <a:t>With </a:t>
            </a:r>
            <a:r>
              <a:rPr lang="en-US" dirty="0">
                <a:solidFill>
                  <a:schemeClr val="bg2"/>
                </a:solidFill>
              </a:rPr>
              <a:t>brothers, sisters, half-siblings, a stepparent—not to mention a </a:t>
            </a:r>
            <a:r>
              <a:rPr lang="en-US" dirty="0" smtClean="0">
                <a:solidFill>
                  <a:schemeClr val="bg2"/>
                </a:solidFill>
              </a:rPr>
              <a:t>biological </a:t>
            </a:r>
            <a:r>
              <a:rPr lang="en-US" dirty="0">
                <a:solidFill>
                  <a:schemeClr val="bg2"/>
                </a:solidFill>
              </a:rPr>
              <a:t>parent who may live elsewhere and be married to someone else with other children—young people in blended families face the challenge of defining many new relationships and deciding just who is part of the nuclear family. Parents often have trouble defining responsibilities for household work among people unsure of their relationships to each other. </a:t>
            </a:r>
            <a:endParaRPr lang="en-US" dirty="0" smtClean="0">
              <a:solidFill>
                <a:schemeClr val="bg2"/>
              </a:solidFill>
            </a:endParaRPr>
          </a:p>
          <a:p>
            <a:r>
              <a:rPr lang="en-US" dirty="0" smtClean="0">
                <a:solidFill>
                  <a:schemeClr val="bg2"/>
                </a:solidFill>
              </a:rPr>
              <a:t>When </a:t>
            </a:r>
            <a:r>
              <a:rPr lang="en-US" dirty="0">
                <a:solidFill>
                  <a:schemeClr val="bg2"/>
                </a:solidFill>
              </a:rPr>
              <a:t>the custody of children is an issue, </a:t>
            </a:r>
            <a:r>
              <a:rPr lang="en-US" dirty="0" smtClean="0">
                <a:solidFill>
                  <a:schemeClr val="bg2"/>
                </a:solidFill>
              </a:rPr>
              <a:t>ex-spouses </a:t>
            </a:r>
            <a:r>
              <a:rPr lang="en-US" dirty="0">
                <a:solidFill>
                  <a:schemeClr val="bg2"/>
                </a:solidFill>
              </a:rPr>
              <a:t>can be an unwelcome presence for people in a new </a:t>
            </a:r>
            <a:r>
              <a:rPr lang="en-US" dirty="0" smtClean="0">
                <a:solidFill>
                  <a:schemeClr val="bg2"/>
                </a:solidFill>
              </a:rPr>
              <a:t>marriage</a:t>
            </a:r>
            <a:r>
              <a:rPr lang="en-US" dirty="0">
                <a:solidFill>
                  <a:schemeClr val="bg2"/>
                </a:solidFill>
              </a:rPr>
              <a:t>. </a:t>
            </a:r>
            <a:endParaRPr lang="en-US" dirty="0" smtClean="0">
              <a:solidFill>
                <a:schemeClr val="bg2"/>
              </a:solidFill>
            </a:endParaRPr>
          </a:p>
          <a:p>
            <a:r>
              <a:rPr lang="en-US" dirty="0" smtClean="0">
                <a:solidFill>
                  <a:schemeClr val="bg2"/>
                </a:solidFill>
              </a:rPr>
              <a:t>Although </a:t>
            </a:r>
            <a:r>
              <a:rPr lang="en-US" dirty="0">
                <a:solidFill>
                  <a:schemeClr val="bg2"/>
                </a:solidFill>
              </a:rPr>
              <a:t>blended families require that members adjust to their new circumstances, they offer both young and old the chance to relax rigid family roles (Furstenberg &amp; </a:t>
            </a:r>
            <a:r>
              <a:rPr lang="en-US" dirty="0" err="1">
                <a:solidFill>
                  <a:schemeClr val="bg2"/>
                </a:solidFill>
              </a:rPr>
              <a:t>Cherlin</a:t>
            </a:r>
            <a:r>
              <a:rPr lang="en-US" dirty="0">
                <a:solidFill>
                  <a:schemeClr val="bg2"/>
                </a:solidFill>
              </a:rPr>
              <a:t>, 2001; </a:t>
            </a:r>
            <a:r>
              <a:rPr lang="en-US" dirty="0" err="1">
                <a:solidFill>
                  <a:schemeClr val="bg2"/>
                </a:solidFill>
              </a:rPr>
              <a:t>McLanahan</a:t>
            </a:r>
            <a:r>
              <a:rPr lang="en-US" dirty="0">
                <a:solidFill>
                  <a:schemeClr val="bg2"/>
                </a:solidFill>
              </a:rPr>
              <a:t>, 2002).</a:t>
            </a:r>
            <a:endParaRPr lang="" dirty="0">
              <a:solidFill>
                <a:schemeClr val="bg2"/>
              </a:solidFill>
            </a:endParaRPr>
          </a:p>
        </p:txBody>
      </p:sp>
    </p:spTree>
    <p:extLst>
      <p:ext uri="{BB962C8B-B14F-4D97-AF65-F5344CB8AC3E}">
        <p14:creationId xmlns:p14="http://schemas.microsoft.com/office/powerpoint/2010/main" val="1522604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647272"/>
            <a:ext cx="7663987" cy="421242"/>
          </a:xfrm>
        </p:spPr>
        <p:txBody>
          <a:bodyPr/>
          <a:lstStyle/>
          <a:p>
            <a:r>
              <a:rPr lang="en-US" sz="2800" dirty="0"/>
              <a:t>Family </a:t>
            </a:r>
            <a:r>
              <a:rPr lang="en-US" sz="2800" dirty="0" smtClean="0"/>
              <a:t>Violence (1/2)</a:t>
            </a:r>
            <a:endParaRPr lang="" dirty="0"/>
          </a:p>
        </p:txBody>
      </p:sp>
      <p:sp>
        <p:nvSpPr>
          <p:cNvPr id="3" name="Text Placeholder 2"/>
          <p:cNvSpPr>
            <a:spLocks noGrp="1"/>
          </p:cNvSpPr>
          <p:nvPr>
            <p:ph type="body" idx="1"/>
          </p:nvPr>
        </p:nvSpPr>
        <p:spPr>
          <a:xfrm>
            <a:off x="721225" y="1263721"/>
            <a:ext cx="7672762" cy="3616503"/>
          </a:xfrm>
        </p:spPr>
        <p:txBody>
          <a:bodyPr/>
          <a:lstStyle/>
          <a:p>
            <a:pPr marL="146050" indent="0">
              <a:buNone/>
            </a:pPr>
            <a:r>
              <a:rPr lang="en-US" dirty="0" smtClean="0">
                <a:solidFill>
                  <a:schemeClr val="bg2"/>
                </a:solidFill>
              </a:rPr>
              <a:t>The </a:t>
            </a:r>
            <a:r>
              <a:rPr lang="en-US" dirty="0">
                <a:solidFill>
                  <a:schemeClr val="bg2"/>
                </a:solidFill>
              </a:rPr>
              <a:t>ideal family is a source of pleasure and support. However, the </a:t>
            </a:r>
            <a:r>
              <a:rPr lang="en-US" dirty="0" smtClean="0">
                <a:solidFill>
                  <a:schemeClr val="bg2"/>
                </a:solidFill>
              </a:rPr>
              <a:t>disturbing </a:t>
            </a:r>
            <a:r>
              <a:rPr lang="en-US" dirty="0">
                <a:solidFill>
                  <a:schemeClr val="bg2"/>
                </a:solidFill>
              </a:rPr>
              <a:t>reality of many homes is </a:t>
            </a:r>
            <a:r>
              <a:rPr lang="en-US" b="1" i="1" dirty="0">
                <a:solidFill>
                  <a:schemeClr val="bg2"/>
                </a:solidFill>
              </a:rPr>
              <a:t>family violence</a:t>
            </a:r>
            <a:r>
              <a:rPr lang="en-US" dirty="0" smtClean="0">
                <a:solidFill>
                  <a:schemeClr val="bg2"/>
                </a:solidFill>
              </a:rPr>
              <a:t>, </a:t>
            </a:r>
            <a:r>
              <a:rPr lang="en-US" i="1" dirty="0" smtClean="0">
                <a:solidFill>
                  <a:schemeClr val="bg2"/>
                </a:solidFill>
              </a:rPr>
              <a:t>emotional</a:t>
            </a:r>
            <a:r>
              <a:rPr lang="en-US" i="1" dirty="0">
                <a:solidFill>
                  <a:schemeClr val="bg2"/>
                </a:solidFill>
              </a:rPr>
              <a:t>, physical, or sexual abuse of one family member by another</a:t>
            </a:r>
            <a:r>
              <a:rPr lang="en-US" dirty="0">
                <a:solidFill>
                  <a:schemeClr val="bg2"/>
                </a:solidFill>
              </a:rPr>
              <a:t>. </a:t>
            </a:r>
            <a:endParaRPr lang="en-US" dirty="0" smtClean="0">
              <a:solidFill>
                <a:schemeClr val="bg2"/>
              </a:solidFill>
            </a:endParaRPr>
          </a:p>
          <a:p>
            <a:pPr marL="146050" indent="0">
              <a:buNone/>
            </a:pPr>
            <a:endParaRPr lang="en-US" dirty="0" smtClean="0">
              <a:solidFill>
                <a:schemeClr val="bg2"/>
              </a:solidFill>
            </a:endParaRPr>
          </a:p>
          <a:p>
            <a:pPr marL="146050" indent="0">
              <a:buNone/>
            </a:pPr>
            <a:r>
              <a:rPr lang="en-US" dirty="0" smtClean="0">
                <a:solidFill>
                  <a:schemeClr val="bg2"/>
                </a:solidFill>
              </a:rPr>
              <a:t>There are two types of family violence.</a:t>
            </a:r>
          </a:p>
          <a:p>
            <a:pPr marL="488950" indent="-342900">
              <a:buFont typeface="+mj-lt"/>
              <a:buAutoNum type="arabicPeriod"/>
            </a:pPr>
            <a:r>
              <a:rPr lang="en-US" b="1" u="sng" dirty="0" smtClean="0">
                <a:solidFill>
                  <a:schemeClr val="bg2"/>
                </a:solidFill>
              </a:rPr>
              <a:t>Violence </a:t>
            </a:r>
            <a:r>
              <a:rPr lang="en-US" b="1" u="sng" dirty="0">
                <a:solidFill>
                  <a:schemeClr val="bg2"/>
                </a:solidFill>
              </a:rPr>
              <a:t>against </a:t>
            </a:r>
            <a:r>
              <a:rPr lang="en-US" b="1" u="sng" dirty="0" smtClean="0">
                <a:solidFill>
                  <a:schemeClr val="bg2"/>
                </a:solidFill>
              </a:rPr>
              <a:t>Women</a:t>
            </a:r>
            <a:endParaRPr lang="en-US" dirty="0" smtClean="0">
              <a:solidFill>
                <a:schemeClr val="bg2"/>
              </a:solidFill>
            </a:endParaRPr>
          </a:p>
          <a:p>
            <a:r>
              <a:rPr lang="en-US" dirty="0" smtClean="0">
                <a:solidFill>
                  <a:schemeClr val="bg2"/>
                </a:solidFill>
              </a:rPr>
              <a:t>Emotional, physical and sexual abuse of women by male members of the family is violence against women.</a:t>
            </a:r>
          </a:p>
          <a:p>
            <a:r>
              <a:rPr lang="en-US" dirty="0" smtClean="0">
                <a:solidFill>
                  <a:schemeClr val="bg2"/>
                </a:solidFill>
              </a:rPr>
              <a:t>Another form of this violence is known as </a:t>
            </a:r>
            <a:r>
              <a:rPr lang="en-US" b="1" i="1" dirty="0" smtClean="0">
                <a:solidFill>
                  <a:schemeClr val="bg2"/>
                </a:solidFill>
              </a:rPr>
              <a:t>Marital Rape.</a:t>
            </a:r>
          </a:p>
          <a:p>
            <a:r>
              <a:rPr lang="en-US" dirty="0" smtClean="0">
                <a:solidFill>
                  <a:schemeClr val="bg2"/>
                </a:solidFill>
              </a:rPr>
              <a:t>Historically</a:t>
            </a:r>
            <a:r>
              <a:rPr lang="en-US" dirty="0">
                <a:solidFill>
                  <a:schemeClr val="bg2"/>
                </a:solidFill>
              </a:rPr>
              <a:t>, the law defined wives as the property of their </a:t>
            </a:r>
            <a:r>
              <a:rPr lang="en-US" dirty="0" smtClean="0">
                <a:solidFill>
                  <a:schemeClr val="bg2"/>
                </a:solidFill>
              </a:rPr>
              <a:t>husbands</a:t>
            </a:r>
            <a:r>
              <a:rPr lang="en-US" dirty="0">
                <a:solidFill>
                  <a:schemeClr val="bg2"/>
                </a:solidFill>
              </a:rPr>
              <a:t>, so no man could be charged with raping his wife. </a:t>
            </a:r>
            <a:endParaRPr lang="en-US" dirty="0" smtClean="0">
              <a:solidFill>
                <a:schemeClr val="bg2"/>
              </a:solidFill>
            </a:endParaRPr>
          </a:p>
          <a:p>
            <a:r>
              <a:rPr lang="en-US" dirty="0" smtClean="0">
                <a:solidFill>
                  <a:schemeClr val="bg2"/>
                </a:solidFill>
              </a:rPr>
              <a:t>Today</a:t>
            </a:r>
            <a:r>
              <a:rPr lang="en-US" dirty="0">
                <a:solidFill>
                  <a:schemeClr val="bg2"/>
                </a:solidFill>
              </a:rPr>
              <a:t>, </a:t>
            </a:r>
            <a:r>
              <a:rPr lang="en-US" dirty="0" smtClean="0">
                <a:solidFill>
                  <a:schemeClr val="bg2"/>
                </a:solidFill>
              </a:rPr>
              <a:t>however</a:t>
            </a:r>
            <a:r>
              <a:rPr lang="en-US" dirty="0">
                <a:solidFill>
                  <a:schemeClr val="bg2"/>
                </a:solidFill>
              </a:rPr>
              <a:t>, all states have enacted marital rape laws. The law no longer regards domestic violence as a private family matter; it gives victims more options. </a:t>
            </a:r>
            <a:endParaRPr lang="en-US" dirty="0" smtClean="0">
              <a:solidFill>
                <a:schemeClr val="bg2"/>
              </a:solidFill>
            </a:endParaRPr>
          </a:p>
          <a:p>
            <a:r>
              <a:rPr lang="en-US" dirty="0" smtClean="0">
                <a:solidFill>
                  <a:schemeClr val="bg2"/>
                </a:solidFill>
              </a:rPr>
              <a:t>Now</a:t>
            </a:r>
            <a:r>
              <a:rPr lang="en-US" dirty="0">
                <a:solidFill>
                  <a:schemeClr val="bg2"/>
                </a:solidFill>
              </a:rPr>
              <a:t>, even without a formal separation or divorce, a woman can obtain court protection from an abusive spouse, and all states have “stalking laws” that forbid one ex-partner from following or </a:t>
            </a:r>
            <a:r>
              <a:rPr lang="en-US" dirty="0" smtClean="0">
                <a:solidFill>
                  <a:schemeClr val="bg2"/>
                </a:solidFill>
              </a:rPr>
              <a:t>otherwise </a:t>
            </a:r>
            <a:r>
              <a:rPr lang="en-US" dirty="0">
                <a:solidFill>
                  <a:schemeClr val="bg2"/>
                </a:solidFill>
              </a:rPr>
              <a:t>threatening the other. </a:t>
            </a:r>
            <a:endParaRPr lang="en-US" dirty="0" smtClean="0">
              <a:solidFill>
                <a:schemeClr val="bg2"/>
              </a:solidFill>
            </a:endParaRPr>
          </a:p>
        </p:txBody>
      </p:sp>
    </p:spTree>
    <p:extLst>
      <p:ext uri="{BB962C8B-B14F-4D97-AF65-F5344CB8AC3E}">
        <p14:creationId xmlns:p14="http://schemas.microsoft.com/office/powerpoint/2010/main" val="370870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578910"/>
            <a:ext cx="7643437" cy="479328"/>
          </a:xfrm>
        </p:spPr>
        <p:txBody>
          <a:bodyPr/>
          <a:lstStyle/>
          <a:p>
            <a:r>
              <a:rPr lang="en-US" dirty="0" smtClean="0"/>
              <a:t>Family Violence (2/2)</a:t>
            </a:r>
            <a:endParaRPr lang="" dirty="0"/>
          </a:p>
        </p:txBody>
      </p:sp>
      <p:sp>
        <p:nvSpPr>
          <p:cNvPr id="3" name="Text Placeholder 2"/>
          <p:cNvSpPr>
            <a:spLocks noGrp="1"/>
          </p:cNvSpPr>
          <p:nvPr>
            <p:ph type="body" idx="1"/>
          </p:nvPr>
        </p:nvSpPr>
        <p:spPr>
          <a:xfrm>
            <a:off x="721224" y="1387011"/>
            <a:ext cx="7652213" cy="3503966"/>
          </a:xfrm>
        </p:spPr>
        <p:txBody>
          <a:bodyPr/>
          <a:lstStyle/>
          <a:p>
            <a:pPr marL="146050" indent="0">
              <a:buNone/>
            </a:pPr>
            <a:r>
              <a:rPr lang="en-US" b="1" dirty="0" smtClean="0">
                <a:solidFill>
                  <a:schemeClr val="bg2"/>
                </a:solidFill>
              </a:rPr>
              <a:t>2.    </a:t>
            </a:r>
            <a:r>
              <a:rPr lang="en-US" b="1" u="sng" dirty="0" smtClean="0">
                <a:solidFill>
                  <a:schemeClr val="bg2"/>
                </a:solidFill>
              </a:rPr>
              <a:t>Violence against Children</a:t>
            </a:r>
          </a:p>
          <a:p>
            <a:pPr marL="146050" indent="0">
              <a:buNone/>
            </a:pPr>
            <a:endParaRPr lang="en-US" dirty="0" smtClean="0">
              <a:solidFill>
                <a:schemeClr val="bg2"/>
              </a:solidFill>
            </a:endParaRPr>
          </a:p>
          <a:p>
            <a:r>
              <a:rPr lang="en-US" dirty="0" smtClean="0">
                <a:solidFill>
                  <a:schemeClr val="bg2"/>
                </a:solidFill>
              </a:rPr>
              <a:t>Violence against children by any family member.</a:t>
            </a:r>
          </a:p>
          <a:p>
            <a:r>
              <a:rPr lang="en-US" dirty="0" smtClean="0">
                <a:solidFill>
                  <a:schemeClr val="bg2"/>
                </a:solidFill>
              </a:rPr>
              <a:t>Family </a:t>
            </a:r>
            <a:r>
              <a:rPr lang="en-US" dirty="0">
                <a:solidFill>
                  <a:schemeClr val="bg2"/>
                </a:solidFill>
              </a:rPr>
              <a:t>violence also victimizes children. </a:t>
            </a:r>
            <a:endParaRPr lang="en-US" dirty="0" smtClean="0">
              <a:solidFill>
                <a:schemeClr val="bg2"/>
              </a:solidFill>
            </a:endParaRPr>
          </a:p>
          <a:p>
            <a:r>
              <a:rPr lang="en-US" dirty="0" smtClean="0">
                <a:solidFill>
                  <a:schemeClr val="bg2"/>
                </a:solidFill>
              </a:rPr>
              <a:t>Child </a:t>
            </a:r>
            <a:r>
              <a:rPr lang="en-US" dirty="0">
                <a:solidFill>
                  <a:schemeClr val="bg2"/>
                </a:solidFill>
              </a:rPr>
              <a:t>abuse entails more than physical injury; abusive adults misuse power and trust to damage a child’s emotional well-being in ways that may last a lifetime. </a:t>
            </a:r>
            <a:endParaRPr lang="en-US" dirty="0" smtClean="0">
              <a:solidFill>
                <a:schemeClr val="bg2"/>
              </a:solidFill>
            </a:endParaRPr>
          </a:p>
          <a:p>
            <a:r>
              <a:rPr lang="en-US" dirty="0" smtClean="0">
                <a:solidFill>
                  <a:schemeClr val="bg2"/>
                </a:solidFill>
              </a:rPr>
              <a:t>Child </a:t>
            </a:r>
            <a:r>
              <a:rPr lang="en-US" dirty="0">
                <a:solidFill>
                  <a:schemeClr val="bg2"/>
                </a:solidFill>
              </a:rPr>
              <a:t>abuse and neglect are most common among the youngest and most vulnerable children </a:t>
            </a:r>
            <a:endParaRPr lang="en-US" dirty="0" smtClean="0">
              <a:solidFill>
                <a:schemeClr val="bg2"/>
              </a:solidFill>
            </a:endParaRPr>
          </a:p>
          <a:p>
            <a:r>
              <a:rPr lang="en-US" dirty="0" smtClean="0">
                <a:solidFill>
                  <a:schemeClr val="bg2"/>
                </a:solidFill>
              </a:rPr>
              <a:t>Although </a:t>
            </a:r>
            <a:r>
              <a:rPr lang="en-US" dirty="0">
                <a:solidFill>
                  <a:schemeClr val="bg2"/>
                </a:solidFill>
              </a:rPr>
              <a:t>child abusers conform to no simple stereotype, they are slightly more likely to be women (54 percent) than men (46 percent). But almost all abusers share one trait—having been abused themselves as children. </a:t>
            </a:r>
            <a:endParaRPr lang="en-US" dirty="0" smtClean="0">
              <a:solidFill>
                <a:schemeClr val="bg2"/>
              </a:solidFill>
            </a:endParaRPr>
          </a:p>
          <a:p>
            <a:r>
              <a:rPr lang="en-US" dirty="0" smtClean="0">
                <a:solidFill>
                  <a:schemeClr val="bg2"/>
                </a:solidFill>
              </a:rPr>
              <a:t>Research </a:t>
            </a:r>
            <a:r>
              <a:rPr lang="en-US" dirty="0">
                <a:solidFill>
                  <a:schemeClr val="bg2"/>
                </a:solidFill>
              </a:rPr>
              <a:t>shows that violent behavior in close relationships is learned; in families, violence begets violence (S. Levine, 2001; U.S. Department of Health and Human Services, 2010). </a:t>
            </a:r>
            <a:endParaRPr lang="" dirty="0">
              <a:solidFill>
                <a:schemeClr val="bg2"/>
              </a:solidFill>
            </a:endParaRPr>
          </a:p>
          <a:p>
            <a:endParaRPr lang="" dirty="0">
              <a:solidFill>
                <a:schemeClr val="bg2"/>
              </a:solidFill>
            </a:endParaRPr>
          </a:p>
        </p:txBody>
      </p:sp>
    </p:spTree>
    <p:extLst>
      <p:ext uri="{BB962C8B-B14F-4D97-AF65-F5344CB8AC3E}">
        <p14:creationId xmlns:p14="http://schemas.microsoft.com/office/powerpoint/2010/main" val="970357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642" y="592666"/>
            <a:ext cx="7746715" cy="508001"/>
          </a:xfrm>
        </p:spPr>
        <p:txBody>
          <a:bodyPr/>
          <a:lstStyle/>
          <a:p>
            <a:pPr algn="ctr"/>
            <a:r>
              <a:rPr lang="en-US" u="sng" dirty="0" smtClean="0"/>
              <a:t>FAMILY INSTITUTION, </a:t>
            </a:r>
            <a:r>
              <a:rPr lang="en-US" u="sng" dirty="0" smtClean="0"/>
              <a:t>ITS TYPES, KINSHIP</a:t>
            </a:r>
            <a:endParaRPr lang="" u="sng" dirty="0"/>
          </a:p>
        </p:txBody>
      </p:sp>
      <p:sp>
        <p:nvSpPr>
          <p:cNvPr id="3" name="Text Placeholder 2"/>
          <p:cNvSpPr>
            <a:spLocks noGrp="1"/>
          </p:cNvSpPr>
          <p:nvPr>
            <p:ph type="body" idx="1"/>
          </p:nvPr>
        </p:nvSpPr>
        <p:spPr>
          <a:xfrm>
            <a:off x="462337" y="1479479"/>
            <a:ext cx="8178229" cy="3174714"/>
          </a:xfrm>
        </p:spPr>
        <p:txBody>
          <a:bodyPr/>
          <a:lstStyle/>
          <a:p>
            <a:pPr>
              <a:buFont typeface="Wingdings" panose="05000000000000000000" pitchFamily="2" charset="2"/>
              <a:buChar char="§"/>
            </a:pPr>
            <a:r>
              <a:rPr lang="en-US" sz="1500" dirty="0">
                <a:solidFill>
                  <a:schemeClr val="bg2"/>
                </a:solidFill>
              </a:rPr>
              <a:t>The </a:t>
            </a:r>
            <a:r>
              <a:rPr lang="en-US" sz="1500" b="1" u="sng" dirty="0">
                <a:solidFill>
                  <a:schemeClr val="bg2"/>
                </a:solidFill>
              </a:rPr>
              <a:t>family</a:t>
            </a:r>
            <a:r>
              <a:rPr lang="en-US" sz="1500" dirty="0">
                <a:solidFill>
                  <a:schemeClr val="bg2"/>
                </a:solidFill>
              </a:rPr>
              <a:t> is a social institution found in all societies that unites </a:t>
            </a:r>
            <a:r>
              <a:rPr lang="en-US" sz="1500" dirty="0" smtClean="0">
                <a:solidFill>
                  <a:schemeClr val="bg2"/>
                </a:solidFill>
              </a:rPr>
              <a:t>people </a:t>
            </a:r>
            <a:r>
              <a:rPr lang="en-US" sz="1500" dirty="0">
                <a:solidFill>
                  <a:schemeClr val="bg2"/>
                </a:solidFill>
              </a:rPr>
              <a:t>in cooperative groups to care for one another, including </a:t>
            </a:r>
            <a:r>
              <a:rPr lang="en-US" sz="1500" dirty="0" smtClean="0">
                <a:solidFill>
                  <a:schemeClr val="bg2"/>
                </a:solidFill>
              </a:rPr>
              <a:t>an children.</a:t>
            </a:r>
          </a:p>
          <a:p>
            <a:pPr>
              <a:buFont typeface="Wingdings" panose="05000000000000000000" pitchFamily="2" charset="2"/>
              <a:buChar char="§"/>
            </a:pPr>
            <a:r>
              <a:rPr lang="en-US" sz="1500" b="1" u="sng" dirty="0">
                <a:solidFill>
                  <a:schemeClr val="bg2"/>
                </a:solidFill>
              </a:rPr>
              <a:t>E</a:t>
            </a:r>
            <a:r>
              <a:rPr lang="en-US" sz="1500" b="1" u="sng" dirty="0" smtClean="0">
                <a:solidFill>
                  <a:schemeClr val="bg2"/>
                </a:solidFill>
              </a:rPr>
              <a:t>xtended </a:t>
            </a:r>
            <a:r>
              <a:rPr lang="en-US" sz="1500" b="1" u="sng" dirty="0">
                <a:solidFill>
                  <a:schemeClr val="bg2"/>
                </a:solidFill>
              </a:rPr>
              <a:t>family </a:t>
            </a:r>
            <a:r>
              <a:rPr lang="en-US" sz="1500" dirty="0">
                <a:solidFill>
                  <a:schemeClr val="bg2"/>
                </a:solidFill>
              </a:rPr>
              <a:t>a family composed of parents and children as well as other kin; also known as a consanguine family </a:t>
            </a:r>
            <a:endParaRPr lang="en-US" sz="1500" dirty="0" smtClean="0">
              <a:solidFill>
                <a:schemeClr val="bg2"/>
              </a:solidFill>
            </a:endParaRPr>
          </a:p>
          <a:p>
            <a:pPr>
              <a:buFont typeface="Wingdings" panose="05000000000000000000" pitchFamily="2" charset="2"/>
              <a:buChar char="§"/>
            </a:pPr>
            <a:r>
              <a:rPr lang="en-US" sz="1500" b="1" u="sng" dirty="0">
                <a:solidFill>
                  <a:schemeClr val="bg2"/>
                </a:solidFill>
              </a:rPr>
              <a:t>N</a:t>
            </a:r>
            <a:r>
              <a:rPr lang="en-US" sz="1500" b="1" u="sng" dirty="0" smtClean="0">
                <a:solidFill>
                  <a:schemeClr val="bg2"/>
                </a:solidFill>
              </a:rPr>
              <a:t>uclear family </a:t>
            </a:r>
            <a:r>
              <a:rPr lang="en-US" sz="1500" dirty="0" smtClean="0">
                <a:solidFill>
                  <a:schemeClr val="bg2"/>
                </a:solidFill>
              </a:rPr>
              <a:t>a </a:t>
            </a:r>
            <a:r>
              <a:rPr lang="en-US" sz="1500" dirty="0">
                <a:solidFill>
                  <a:schemeClr val="bg2"/>
                </a:solidFill>
              </a:rPr>
              <a:t>family composed of one or two parents and their children; also known as a conjugal </a:t>
            </a:r>
            <a:r>
              <a:rPr lang="en-US" sz="1500" dirty="0" smtClean="0">
                <a:solidFill>
                  <a:schemeClr val="bg2"/>
                </a:solidFill>
              </a:rPr>
              <a:t>family</a:t>
            </a:r>
          </a:p>
          <a:p>
            <a:pPr>
              <a:buFont typeface="Wingdings" panose="05000000000000000000" pitchFamily="2" charset="2"/>
              <a:buChar char="§"/>
            </a:pPr>
            <a:r>
              <a:rPr lang="en-US" sz="1500" dirty="0">
                <a:solidFill>
                  <a:schemeClr val="bg2"/>
                </a:solidFill>
              </a:rPr>
              <a:t>Family ties are also called </a:t>
            </a:r>
            <a:r>
              <a:rPr lang="en-US" sz="1500" b="1" u="sng" dirty="0">
                <a:solidFill>
                  <a:schemeClr val="bg2"/>
                </a:solidFill>
              </a:rPr>
              <a:t>kinship</a:t>
            </a:r>
            <a:r>
              <a:rPr lang="en-US" sz="1500" dirty="0">
                <a:solidFill>
                  <a:schemeClr val="bg2"/>
                </a:solidFill>
              </a:rPr>
              <a:t>, a social bond based on common ancestry, marriage, or </a:t>
            </a:r>
            <a:r>
              <a:rPr lang="en-US" sz="1500" dirty="0" smtClean="0">
                <a:solidFill>
                  <a:schemeClr val="bg2"/>
                </a:solidFill>
              </a:rPr>
              <a:t>adoption</a:t>
            </a:r>
          </a:p>
          <a:p>
            <a:pPr>
              <a:buFont typeface="Wingdings" panose="05000000000000000000" pitchFamily="2" charset="2"/>
              <a:buChar char="§"/>
            </a:pPr>
            <a:r>
              <a:rPr lang="en-US" sz="1500" b="1" u="sng" dirty="0">
                <a:solidFill>
                  <a:schemeClr val="bg2"/>
                </a:solidFill>
              </a:rPr>
              <a:t>M</a:t>
            </a:r>
            <a:r>
              <a:rPr lang="en-US" sz="1500" b="1" u="sng" dirty="0" smtClean="0">
                <a:solidFill>
                  <a:schemeClr val="bg2"/>
                </a:solidFill>
              </a:rPr>
              <a:t>arriage</a:t>
            </a:r>
            <a:r>
              <a:rPr lang="en-US" sz="1500" dirty="0">
                <a:solidFill>
                  <a:schemeClr val="bg2"/>
                </a:solidFill>
              </a:rPr>
              <a:t>, a legal relationship, usually involving economic cooperation, sexual activity, and childbearing</a:t>
            </a:r>
            <a:endParaRPr lang="en-US" sz="1500" dirty="0" smtClean="0">
              <a:solidFill>
                <a:schemeClr val="bg2"/>
              </a:solidFill>
            </a:endParaRPr>
          </a:p>
          <a:p>
            <a:pPr>
              <a:buFont typeface="Wingdings" panose="05000000000000000000" pitchFamily="2" charset="2"/>
              <a:buChar char="§"/>
            </a:pPr>
            <a:endParaRPr lang="en-US" sz="1500" dirty="0">
              <a:solidFill>
                <a:schemeClr val="bg2"/>
              </a:solidFill>
            </a:endParaRPr>
          </a:p>
          <a:p>
            <a:pPr>
              <a:buFont typeface="Wingdings" panose="05000000000000000000" pitchFamily="2" charset="2"/>
              <a:buChar char="§"/>
            </a:pPr>
            <a:endParaRPr lang="en-US" sz="1500" dirty="0" smtClean="0">
              <a:solidFill>
                <a:schemeClr val="bg2"/>
              </a:solidFill>
            </a:endParaRPr>
          </a:p>
          <a:p>
            <a:pPr marL="488950" indent="-342900">
              <a:buFont typeface="+mj-lt"/>
              <a:buAutoNum type="arabicPeriod"/>
            </a:pPr>
            <a:endParaRPr lang="en-US" sz="1500" dirty="0">
              <a:solidFill>
                <a:schemeClr val="bg2"/>
              </a:solidFill>
            </a:endParaRPr>
          </a:p>
        </p:txBody>
      </p:sp>
    </p:spTree>
    <p:extLst>
      <p:ext uri="{BB962C8B-B14F-4D97-AF65-F5344CB8AC3E}">
        <p14:creationId xmlns:p14="http://schemas.microsoft.com/office/powerpoint/2010/main" val="361680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599459"/>
            <a:ext cx="7581793" cy="448505"/>
          </a:xfrm>
        </p:spPr>
        <p:txBody>
          <a:bodyPr/>
          <a:lstStyle/>
          <a:p>
            <a:r>
              <a:rPr lang="en-US" dirty="0"/>
              <a:t>Alternative Family Forms</a:t>
            </a:r>
            <a:endParaRPr lang="" dirty="0"/>
          </a:p>
        </p:txBody>
      </p:sp>
      <p:sp>
        <p:nvSpPr>
          <p:cNvPr id="3" name="Text Placeholder 2"/>
          <p:cNvSpPr>
            <a:spLocks noGrp="1"/>
          </p:cNvSpPr>
          <p:nvPr>
            <p:ph type="body" idx="1"/>
          </p:nvPr>
        </p:nvSpPr>
        <p:spPr>
          <a:xfrm>
            <a:off x="657545" y="1304818"/>
            <a:ext cx="7654248" cy="3256908"/>
          </a:xfrm>
        </p:spPr>
        <p:txBody>
          <a:bodyPr/>
          <a:lstStyle/>
          <a:p>
            <a:r>
              <a:rPr lang="en-US" b="1" u="sng" dirty="0" smtClean="0">
                <a:solidFill>
                  <a:schemeClr val="bg2"/>
                </a:solidFill>
              </a:rPr>
              <a:t>One-Parent </a:t>
            </a:r>
            <a:r>
              <a:rPr lang="en-US" b="1" u="sng" dirty="0">
                <a:solidFill>
                  <a:schemeClr val="bg2"/>
                </a:solidFill>
              </a:rPr>
              <a:t>Families </a:t>
            </a:r>
            <a:r>
              <a:rPr lang="en-US" dirty="0">
                <a:solidFill>
                  <a:schemeClr val="bg2"/>
                </a:solidFill>
              </a:rPr>
              <a:t>• The proportion of one-parent families— now 30% of all families in the United States—more than doubled during the last generation. • Single parenthood increases a woman’s risk of poverty, which puts children at a disadvantage. </a:t>
            </a:r>
            <a:endParaRPr lang="en-US" dirty="0" smtClean="0">
              <a:solidFill>
                <a:schemeClr val="bg2"/>
              </a:solidFill>
            </a:endParaRPr>
          </a:p>
          <a:p>
            <a:r>
              <a:rPr lang="en-US" b="1" u="sng" dirty="0" smtClean="0">
                <a:solidFill>
                  <a:schemeClr val="bg2"/>
                </a:solidFill>
              </a:rPr>
              <a:t>Cohabitation</a:t>
            </a:r>
            <a:r>
              <a:rPr lang="en-US" dirty="0" smtClean="0">
                <a:solidFill>
                  <a:schemeClr val="bg2"/>
                </a:solidFill>
              </a:rPr>
              <a:t> </a:t>
            </a:r>
            <a:r>
              <a:rPr lang="en-US" dirty="0">
                <a:solidFill>
                  <a:schemeClr val="bg2"/>
                </a:solidFill>
              </a:rPr>
              <a:t>• </a:t>
            </a:r>
            <a:r>
              <a:rPr lang="en-US" dirty="0" smtClean="0">
                <a:solidFill>
                  <a:schemeClr val="bg2"/>
                </a:solidFill>
              </a:rPr>
              <a:t>The </a:t>
            </a:r>
            <a:r>
              <a:rPr lang="en-US" dirty="0">
                <a:solidFill>
                  <a:schemeClr val="bg2"/>
                </a:solidFill>
              </a:rPr>
              <a:t>sharing of a household by an unmarried </a:t>
            </a:r>
            <a:r>
              <a:rPr lang="en-US" dirty="0" smtClean="0">
                <a:solidFill>
                  <a:schemeClr val="bg2"/>
                </a:solidFill>
              </a:rPr>
              <a:t>couple. Almost </a:t>
            </a:r>
            <a:r>
              <a:rPr lang="en-US" dirty="0">
                <a:solidFill>
                  <a:schemeClr val="bg2"/>
                </a:solidFill>
              </a:rPr>
              <a:t>half of all people 25 to 44 years of age have cohabited at some point. • Research shows that children born to </a:t>
            </a:r>
            <a:r>
              <a:rPr lang="en-US" dirty="0" smtClean="0">
                <a:solidFill>
                  <a:schemeClr val="bg2"/>
                </a:solidFill>
              </a:rPr>
              <a:t>cohabiting </a:t>
            </a:r>
            <a:r>
              <a:rPr lang="en-US" dirty="0">
                <a:solidFill>
                  <a:schemeClr val="bg2"/>
                </a:solidFill>
              </a:rPr>
              <a:t>couples are less likely to live with both biological parents until age 18 than children born to married parents. </a:t>
            </a:r>
            <a:endParaRPr lang="en-US" dirty="0" smtClean="0">
              <a:solidFill>
                <a:schemeClr val="bg2"/>
              </a:solidFill>
            </a:endParaRPr>
          </a:p>
          <a:p>
            <a:r>
              <a:rPr lang="en-US" b="1" u="sng" dirty="0" smtClean="0">
                <a:solidFill>
                  <a:schemeClr val="bg2"/>
                </a:solidFill>
              </a:rPr>
              <a:t>Gay </a:t>
            </a:r>
            <a:r>
              <a:rPr lang="en-US" b="1" u="sng" dirty="0">
                <a:solidFill>
                  <a:schemeClr val="bg2"/>
                </a:solidFill>
              </a:rPr>
              <a:t>and Lesbian Couples </a:t>
            </a:r>
            <a:r>
              <a:rPr lang="en-US" dirty="0">
                <a:solidFill>
                  <a:schemeClr val="bg2"/>
                </a:solidFill>
              </a:rPr>
              <a:t>• Although only Massachusetts, Connecticut, Vermont, New Hampshire, Iowa, New York, and the District of Columbia allow same-sex marriage, many gay men and lesbians form long-lasting relationships and, increasingly, are becoming parents. </a:t>
            </a:r>
            <a:endParaRPr lang="en-US" dirty="0" smtClean="0">
              <a:solidFill>
                <a:schemeClr val="bg2"/>
              </a:solidFill>
            </a:endParaRPr>
          </a:p>
          <a:p>
            <a:r>
              <a:rPr lang="en-US" b="1" u="sng" dirty="0" smtClean="0">
                <a:solidFill>
                  <a:schemeClr val="bg2"/>
                </a:solidFill>
              </a:rPr>
              <a:t>Singlehood</a:t>
            </a:r>
            <a:r>
              <a:rPr lang="en-US" dirty="0" smtClean="0">
                <a:solidFill>
                  <a:schemeClr val="bg2"/>
                </a:solidFill>
              </a:rPr>
              <a:t> </a:t>
            </a:r>
            <a:r>
              <a:rPr lang="en-US" dirty="0">
                <a:solidFill>
                  <a:schemeClr val="bg2"/>
                </a:solidFill>
              </a:rPr>
              <a:t>• One in four households today—up from one in ten in 1950—contains a single person. • The number of young women who are single is rising dramatically, a result of women’s greater participation in the workforce and lessened dependence on men for material support. </a:t>
            </a:r>
            <a:endParaRPr lang="" dirty="0">
              <a:solidFill>
                <a:schemeClr val="bg2"/>
              </a:solidFill>
            </a:endParaRPr>
          </a:p>
        </p:txBody>
      </p:sp>
    </p:spTree>
    <p:extLst>
      <p:ext uri="{BB962C8B-B14F-4D97-AF65-F5344CB8AC3E}">
        <p14:creationId xmlns:p14="http://schemas.microsoft.com/office/powerpoint/2010/main" val="315329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08000"/>
            <a:ext cx="7448800" cy="541867"/>
          </a:xfrm>
        </p:spPr>
        <p:txBody>
          <a:bodyPr/>
          <a:lstStyle/>
          <a:p>
            <a:pPr algn="ctr"/>
            <a:r>
              <a:rPr lang="en-US" dirty="0" smtClean="0"/>
              <a:t>M</a:t>
            </a:r>
            <a:r>
              <a:rPr lang="" dirty="0" smtClean="0"/>
              <a:t>ARRIAGE AND ITS TYPES</a:t>
            </a:r>
            <a:endParaRPr lang="" dirty="0"/>
          </a:p>
        </p:txBody>
      </p:sp>
      <p:pic>
        <p:nvPicPr>
          <p:cNvPr id="6" name="Picture 5"/>
          <p:cNvPicPr>
            <a:picLocks noChangeAspect="1"/>
          </p:cNvPicPr>
          <p:nvPr/>
        </p:nvPicPr>
        <p:blipFill>
          <a:blip r:embed="rId2"/>
          <a:stretch>
            <a:fillRect/>
          </a:stretch>
        </p:blipFill>
        <p:spPr>
          <a:xfrm>
            <a:off x="0" y="2075379"/>
            <a:ext cx="9144000" cy="1745193"/>
          </a:xfrm>
          <a:prstGeom prst="rect">
            <a:avLst/>
          </a:prstGeom>
        </p:spPr>
      </p:pic>
    </p:spTree>
    <p:extLst>
      <p:ext uri="{BB962C8B-B14F-4D97-AF65-F5344CB8AC3E}">
        <p14:creationId xmlns:p14="http://schemas.microsoft.com/office/powerpoint/2010/main" val="314155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640556"/>
            <a:ext cx="7683037" cy="469053"/>
          </a:xfrm>
        </p:spPr>
        <p:txBody>
          <a:bodyPr/>
          <a:lstStyle/>
          <a:p>
            <a:pPr algn="ctr"/>
            <a:r>
              <a:rPr lang="en-US" dirty="0" smtClean="0"/>
              <a:t>RESIDENTIAL PATTERNS</a:t>
            </a:r>
            <a:endParaRPr lang="en-US" u="sng" dirty="0"/>
          </a:p>
        </p:txBody>
      </p:sp>
      <p:pic>
        <p:nvPicPr>
          <p:cNvPr id="4" name="Picture 3"/>
          <p:cNvPicPr>
            <a:picLocks noChangeAspect="1"/>
          </p:cNvPicPr>
          <p:nvPr/>
        </p:nvPicPr>
        <p:blipFill>
          <a:blip r:embed="rId2"/>
          <a:stretch>
            <a:fillRect/>
          </a:stretch>
        </p:blipFill>
        <p:spPr>
          <a:xfrm>
            <a:off x="721224" y="1843087"/>
            <a:ext cx="7683037" cy="2143286"/>
          </a:xfrm>
          <a:prstGeom prst="rect">
            <a:avLst/>
          </a:prstGeom>
        </p:spPr>
      </p:pic>
      <p:sp>
        <p:nvSpPr>
          <p:cNvPr id="3" name="Text Placeholder 2"/>
          <p:cNvSpPr>
            <a:spLocks noGrp="1"/>
          </p:cNvSpPr>
          <p:nvPr>
            <p:ph type="body" idx="1"/>
          </p:nvPr>
        </p:nvSpPr>
        <p:spPr>
          <a:xfrm>
            <a:off x="721224" y="1304818"/>
            <a:ext cx="7683037" cy="3215811"/>
          </a:xfrm>
        </p:spPr>
        <p:txBody>
          <a:bodyPr/>
          <a:lstStyle/>
          <a:p>
            <a:pPr marL="146050" indent="0">
              <a:buNone/>
            </a:pPr>
            <a:r>
              <a:rPr lang="" sz="1500" dirty="0" smtClean="0">
                <a:solidFill>
                  <a:schemeClr val="bg2"/>
                </a:solidFill>
              </a:rPr>
              <a:t>3 types of resedential patterns in marriage are as under:-</a:t>
            </a:r>
            <a:endParaRPr lang="" sz="1500" dirty="0">
              <a:solidFill>
                <a:schemeClr val="bg2"/>
              </a:solidFill>
            </a:endParaRPr>
          </a:p>
        </p:txBody>
      </p:sp>
    </p:spTree>
    <p:extLst>
      <p:ext uri="{BB962C8B-B14F-4D97-AF65-F5344CB8AC3E}">
        <p14:creationId xmlns:p14="http://schemas.microsoft.com/office/powerpoint/2010/main" val="341832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4" y="595636"/>
            <a:ext cx="7690985" cy="531415"/>
          </a:xfrm>
        </p:spPr>
        <p:txBody>
          <a:bodyPr/>
          <a:lstStyle/>
          <a:p>
            <a:pPr algn="ctr"/>
            <a:r>
              <a:rPr lang="en-US" dirty="0" smtClean="0"/>
              <a:t>PATTERNS OF DESCENT</a:t>
            </a:r>
            <a:endParaRPr lang="" dirty="0">
              <a:solidFill>
                <a:schemeClr val="bg2"/>
              </a:solidFill>
            </a:endParaRPr>
          </a:p>
        </p:txBody>
      </p:sp>
      <p:pic>
        <p:nvPicPr>
          <p:cNvPr id="4" name="Picture 3"/>
          <p:cNvPicPr>
            <a:picLocks noChangeAspect="1"/>
          </p:cNvPicPr>
          <p:nvPr/>
        </p:nvPicPr>
        <p:blipFill>
          <a:blip r:embed="rId2"/>
          <a:stretch>
            <a:fillRect/>
          </a:stretch>
        </p:blipFill>
        <p:spPr>
          <a:xfrm>
            <a:off x="721224" y="2168596"/>
            <a:ext cx="7690985" cy="2269840"/>
          </a:xfrm>
          <a:prstGeom prst="rect">
            <a:avLst/>
          </a:prstGeom>
        </p:spPr>
      </p:pic>
      <p:sp>
        <p:nvSpPr>
          <p:cNvPr id="3" name="Text Placeholder 2"/>
          <p:cNvSpPr>
            <a:spLocks noGrp="1"/>
          </p:cNvSpPr>
          <p:nvPr>
            <p:ph type="body" idx="1"/>
          </p:nvPr>
        </p:nvSpPr>
        <p:spPr>
          <a:xfrm>
            <a:off x="721224" y="1294544"/>
            <a:ext cx="7690985" cy="3452118"/>
          </a:xfrm>
        </p:spPr>
        <p:txBody>
          <a:bodyPr/>
          <a:lstStyle/>
          <a:p>
            <a:pPr marL="146050" indent="0">
              <a:buNone/>
            </a:pPr>
            <a:r>
              <a:rPr lang="" sz="1500" dirty="0" smtClean="0">
                <a:solidFill>
                  <a:schemeClr val="bg2"/>
                </a:solidFill>
              </a:rPr>
              <a:t>3 types of descent patterns in marriage are as under:-</a:t>
            </a:r>
            <a:endParaRPr lang="" sz="1500" dirty="0">
              <a:solidFill>
                <a:schemeClr val="bg2"/>
              </a:solidFill>
            </a:endParaRPr>
          </a:p>
        </p:txBody>
      </p:sp>
    </p:spTree>
    <p:extLst>
      <p:ext uri="{BB962C8B-B14F-4D97-AF65-F5344CB8AC3E}">
        <p14:creationId xmlns:p14="http://schemas.microsoft.com/office/powerpoint/2010/main" val="259517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41867"/>
            <a:ext cx="7770533" cy="609600"/>
          </a:xfrm>
        </p:spPr>
        <p:txBody>
          <a:bodyPr/>
          <a:lstStyle/>
          <a:p>
            <a:pPr algn="ctr"/>
            <a:r>
              <a:rPr lang="en-US" dirty="0" smtClean="0"/>
              <a:t>PATTERNS OF AUTHORITY</a:t>
            </a:r>
            <a:endParaRPr lang="" dirty="0"/>
          </a:p>
        </p:txBody>
      </p:sp>
      <p:sp>
        <p:nvSpPr>
          <p:cNvPr id="3" name="Text Placeholder 2"/>
          <p:cNvSpPr>
            <a:spLocks noGrp="1"/>
          </p:cNvSpPr>
          <p:nvPr>
            <p:ph type="body" idx="1"/>
          </p:nvPr>
        </p:nvSpPr>
        <p:spPr>
          <a:xfrm>
            <a:off x="597400" y="1458930"/>
            <a:ext cx="7894358" cy="3462390"/>
          </a:xfrm>
        </p:spPr>
        <p:txBody>
          <a:bodyPr/>
          <a:lstStyle/>
          <a:p>
            <a:pPr>
              <a:buFont typeface="Wingdings" panose="05000000000000000000" pitchFamily="2" charset="2"/>
              <a:buChar char="§"/>
            </a:pPr>
            <a:r>
              <a:rPr lang="" sz="1500" b="1" u="sng" dirty="0" smtClean="0">
                <a:solidFill>
                  <a:schemeClr val="bg2"/>
                </a:solidFill>
              </a:rPr>
              <a:t>Patriarchy:</a:t>
            </a:r>
            <a:r>
              <a:rPr lang="" sz="1500" dirty="0" smtClean="0">
                <a:solidFill>
                  <a:schemeClr val="bg2"/>
                </a:solidFill>
              </a:rPr>
              <a:t> A system of male domination where decisions are made by a male member or father in the family.</a:t>
            </a:r>
          </a:p>
          <a:p>
            <a:pPr>
              <a:buFont typeface="Wingdings" panose="05000000000000000000" pitchFamily="2" charset="2"/>
              <a:buChar char="§"/>
            </a:pPr>
            <a:endParaRPr lang="" sz="1500" dirty="0">
              <a:solidFill>
                <a:schemeClr val="bg2"/>
              </a:solidFill>
            </a:endParaRPr>
          </a:p>
          <a:p>
            <a:pPr>
              <a:buFont typeface="Wingdings" panose="05000000000000000000" pitchFamily="2" charset="2"/>
              <a:buChar char="§"/>
            </a:pPr>
            <a:r>
              <a:rPr lang="" sz="1500" b="1" u="sng" dirty="0" smtClean="0">
                <a:solidFill>
                  <a:schemeClr val="bg2"/>
                </a:solidFill>
              </a:rPr>
              <a:t>Matriarchy:</a:t>
            </a:r>
            <a:r>
              <a:rPr lang="" sz="1500" dirty="0" smtClean="0">
                <a:solidFill>
                  <a:schemeClr val="bg2"/>
                </a:solidFill>
              </a:rPr>
              <a:t> A system of female domination where decisions are made by female member or mother in the family.</a:t>
            </a:r>
          </a:p>
          <a:p>
            <a:pPr>
              <a:buFont typeface="Wingdings" panose="05000000000000000000" pitchFamily="2" charset="2"/>
              <a:buChar char="§"/>
            </a:pPr>
            <a:endParaRPr lang="" sz="1500" dirty="0">
              <a:solidFill>
                <a:schemeClr val="bg2"/>
              </a:solidFill>
            </a:endParaRPr>
          </a:p>
          <a:p>
            <a:pPr>
              <a:buFont typeface="Wingdings" panose="05000000000000000000" pitchFamily="2" charset="2"/>
              <a:buChar char="§"/>
            </a:pPr>
            <a:r>
              <a:rPr lang="" sz="1500" b="1" u="sng" dirty="0" smtClean="0">
                <a:solidFill>
                  <a:schemeClr val="bg2"/>
                </a:solidFill>
              </a:rPr>
              <a:t>Egalitarian:</a:t>
            </a:r>
            <a:r>
              <a:rPr lang="" sz="1500" dirty="0" smtClean="0">
                <a:solidFill>
                  <a:schemeClr val="bg2"/>
                </a:solidFill>
              </a:rPr>
              <a:t> A system where both male and female members collectively make decisions in the family. </a:t>
            </a:r>
          </a:p>
          <a:p>
            <a:pPr>
              <a:buFont typeface="Wingdings" panose="05000000000000000000" pitchFamily="2" charset="2"/>
              <a:buChar char="§"/>
            </a:pPr>
            <a:endParaRPr lang="" sz="1500" dirty="0">
              <a:solidFill>
                <a:schemeClr val="bg2"/>
              </a:solidFill>
            </a:endParaRPr>
          </a:p>
        </p:txBody>
      </p:sp>
    </p:spTree>
    <p:extLst>
      <p:ext uri="{BB962C8B-B14F-4D97-AF65-F5344CB8AC3E}">
        <p14:creationId xmlns:p14="http://schemas.microsoft.com/office/powerpoint/2010/main" val="332197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75154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578911"/>
            <a:ext cx="7540697" cy="489602"/>
          </a:xfrm>
        </p:spPr>
        <p:txBody>
          <a:bodyPr/>
          <a:lstStyle/>
          <a:p>
            <a:r>
              <a:rPr lang="en-US" dirty="0" smtClean="0"/>
              <a:t>STAGES OF FAMILY LIFE</a:t>
            </a:r>
            <a:endParaRPr lang="" dirty="0"/>
          </a:p>
        </p:txBody>
      </p:sp>
      <p:sp>
        <p:nvSpPr>
          <p:cNvPr id="3" name="Text Placeholder 2"/>
          <p:cNvSpPr>
            <a:spLocks noGrp="1"/>
          </p:cNvSpPr>
          <p:nvPr>
            <p:ph type="body" idx="1"/>
          </p:nvPr>
        </p:nvSpPr>
        <p:spPr>
          <a:xfrm>
            <a:off x="721225" y="1304818"/>
            <a:ext cx="7549472" cy="3678148"/>
          </a:xfrm>
        </p:spPr>
        <p:txBody>
          <a:bodyPr/>
          <a:lstStyle/>
          <a:p>
            <a:pPr marL="146050" indent="0">
              <a:buNone/>
            </a:pPr>
            <a:r>
              <a:rPr lang="en-US" sz="1500" dirty="0">
                <a:solidFill>
                  <a:schemeClr val="bg2"/>
                </a:solidFill>
              </a:rPr>
              <a:t>The family is a dynamic institution. Not only does the family itself change over time, but the way any of us experiences family changes as well as we move through the life course. </a:t>
            </a:r>
            <a:endParaRPr lang="en-US" sz="1500" dirty="0" smtClean="0">
              <a:solidFill>
                <a:schemeClr val="bg2"/>
              </a:solidFill>
            </a:endParaRPr>
          </a:p>
          <a:p>
            <a:pPr marL="146050" indent="0">
              <a:buNone/>
            </a:pPr>
            <a:endParaRPr lang="en-US" sz="1500" dirty="0" smtClean="0">
              <a:solidFill>
                <a:schemeClr val="bg2"/>
              </a:solidFill>
            </a:endParaRPr>
          </a:p>
          <a:p>
            <a:pPr marL="488950" indent="-342900">
              <a:buFont typeface="+mj-lt"/>
              <a:buAutoNum type="arabicParenR"/>
            </a:pPr>
            <a:r>
              <a:rPr lang="en-US" sz="1500" dirty="0" smtClean="0">
                <a:solidFill>
                  <a:schemeClr val="bg2"/>
                </a:solidFill>
              </a:rPr>
              <a:t>New </a:t>
            </a:r>
            <a:r>
              <a:rPr lang="en-US" sz="1500" dirty="0">
                <a:solidFill>
                  <a:schemeClr val="bg2"/>
                </a:solidFill>
              </a:rPr>
              <a:t>families begin with </a:t>
            </a:r>
            <a:r>
              <a:rPr lang="en-US" sz="1500" b="1" u="sng" dirty="0">
                <a:solidFill>
                  <a:schemeClr val="bg2"/>
                </a:solidFill>
              </a:rPr>
              <a:t>courtship</a:t>
            </a:r>
            <a:r>
              <a:rPr lang="en-US" sz="1500" dirty="0">
                <a:solidFill>
                  <a:schemeClr val="bg2"/>
                </a:solidFill>
              </a:rPr>
              <a:t> and evolve as the new partners settle into the realities of married life. </a:t>
            </a:r>
            <a:endParaRPr lang="en-US" sz="1500" dirty="0" smtClean="0">
              <a:solidFill>
                <a:schemeClr val="bg2"/>
              </a:solidFill>
            </a:endParaRPr>
          </a:p>
          <a:p>
            <a:pPr marL="488950" indent="-342900">
              <a:buFont typeface="+mj-lt"/>
              <a:buAutoNum type="arabicParenR"/>
            </a:pPr>
            <a:r>
              <a:rPr lang="en-US" sz="1500" dirty="0" smtClean="0">
                <a:solidFill>
                  <a:schemeClr val="bg2"/>
                </a:solidFill>
              </a:rPr>
              <a:t>Next</a:t>
            </a:r>
            <a:r>
              <a:rPr lang="en-US" sz="1500" dirty="0">
                <a:solidFill>
                  <a:schemeClr val="bg2"/>
                </a:solidFill>
              </a:rPr>
              <a:t>, for most couples at least, come the years spent </a:t>
            </a:r>
            <a:r>
              <a:rPr lang="en-US" sz="1500" b="1" u="sng" dirty="0">
                <a:solidFill>
                  <a:schemeClr val="bg2"/>
                </a:solidFill>
              </a:rPr>
              <a:t>developing careers and raising children</a:t>
            </a:r>
            <a:r>
              <a:rPr lang="en-US" sz="1500" dirty="0">
                <a:solidFill>
                  <a:schemeClr val="bg2"/>
                </a:solidFill>
              </a:rPr>
              <a:t>, </a:t>
            </a:r>
            <a:endParaRPr lang="en-US" sz="1500" dirty="0" smtClean="0">
              <a:solidFill>
                <a:schemeClr val="bg2"/>
              </a:solidFill>
            </a:endParaRPr>
          </a:p>
          <a:p>
            <a:pPr marL="488950" indent="-342900">
              <a:buFont typeface="+mj-lt"/>
              <a:buAutoNum type="arabicParenR"/>
            </a:pPr>
            <a:r>
              <a:rPr lang="en-US" sz="1500" dirty="0">
                <a:solidFill>
                  <a:schemeClr val="bg2"/>
                </a:solidFill>
              </a:rPr>
              <a:t>L</a:t>
            </a:r>
            <a:r>
              <a:rPr lang="en-US" sz="1500" dirty="0" smtClean="0">
                <a:solidFill>
                  <a:schemeClr val="bg2"/>
                </a:solidFill>
              </a:rPr>
              <a:t>eading </a:t>
            </a:r>
            <a:r>
              <a:rPr lang="en-US" sz="1500" dirty="0">
                <a:solidFill>
                  <a:schemeClr val="bg2"/>
                </a:solidFill>
              </a:rPr>
              <a:t>to the later years of </a:t>
            </a:r>
            <a:r>
              <a:rPr lang="en-US" sz="1500" b="1" u="sng" dirty="0">
                <a:solidFill>
                  <a:schemeClr val="bg2"/>
                </a:solidFill>
              </a:rPr>
              <a:t>Understand marriage</a:t>
            </a:r>
            <a:r>
              <a:rPr lang="en-US" sz="1500" dirty="0">
                <a:solidFill>
                  <a:schemeClr val="bg2"/>
                </a:solidFill>
              </a:rPr>
              <a:t>, </a:t>
            </a:r>
            <a:endParaRPr lang="en-US" sz="1500" dirty="0" smtClean="0">
              <a:solidFill>
                <a:schemeClr val="bg2"/>
              </a:solidFill>
            </a:endParaRPr>
          </a:p>
          <a:p>
            <a:pPr marL="488950" indent="-342900">
              <a:buFont typeface="+mj-lt"/>
              <a:buAutoNum type="arabicParenR"/>
            </a:pPr>
            <a:r>
              <a:rPr lang="en-US" sz="1500" dirty="0" smtClean="0">
                <a:solidFill>
                  <a:schemeClr val="bg2"/>
                </a:solidFill>
              </a:rPr>
              <a:t>After </a:t>
            </a:r>
            <a:r>
              <a:rPr lang="en-US" sz="1500" dirty="0">
                <a:solidFill>
                  <a:schemeClr val="bg2"/>
                </a:solidFill>
              </a:rPr>
              <a:t>the </a:t>
            </a:r>
            <a:r>
              <a:rPr lang="en-US" sz="1500" b="1" u="sng" dirty="0">
                <a:solidFill>
                  <a:schemeClr val="bg2"/>
                </a:solidFill>
              </a:rPr>
              <a:t>children have left home </a:t>
            </a:r>
            <a:r>
              <a:rPr lang="en-US" sz="1500" dirty="0">
                <a:solidFill>
                  <a:schemeClr val="bg2"/>
                </a:solidFill>
              </a:rPr>
              <a:t>to form families of their own</a:t>
            </a:r>
            <a:r>
              <a:rPr lang="en-US" sz="1500" dirty="0" smtClean="0">
                <a:solidFill>
                  <a:schemeClr val="bg2"/>
                </a:solidFill>
              </a:rPr>
              <a:t>.</a:t>
            </a:r>
          </a:p>
          <a:p>
            <a:pPr marL="146050" indent="0">
              <a:buNone/>
            </a:pPr>
            <a:r>
              <a:rPr lang="en-US" sz="1500" dirty="0" smtClean="0">
                <a:solidFill>
                  <a:schemeClr val="bg2"/>
                </a:solidFill>
              </a:rPr>
              <a:t> </a:t>
            </a:r>
          </a:p>
          <a:p>
            <a:pPr marL="146050" indent="0">
              <a:buNone/>
            </a:pPr>
            <a:r>
              <a:rPr lang="en-US" sz="1500" dirty="0" smtClean="0">
                <a:solidFill>
                  <a:schemeClr val="bg2"/>
                </a:solidFill>
              </a:rPr>
              <a:t>We </a:t>
            </a:r>
            <a:r>
              <a:rPr lang="en-US" sz="1500" dirty="0">
                <a:solidFill>
                  <a:schemeClr val="bg2"/>
                </a:solidFill>
              </a:rPr>
              <a:t>will look briefly at each of these four stages.</a:t>
            </a:r>
            <a:endParaRPr lang="" sz="1500" dirty="0">
              <a:solidFill>
                <a:schemeClr val="bg2"/>
              </a:solidFill>
            </a:endParaRPr>
          </a:p>
        </p:txBody>
      </p:sp>
    </p:spTree>
    <p:extLst>
      <p:ext uri="{BB962C8B-B14F-4D97-AF65-F5344CB8AC3E}">
        <p14:creationId xmlns:p14="http://schemas.microsoft.com/office/powerpoint/2010/main" val="207492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684535" cy="479328"/>
          </a:xfrm>
        </p:spPr>
        <p:txBody>
          <a:bodyPr/>
          <a:lstStyle/>
          <a:p>
            <a:r>
              <a:rPr lang="en-US" dirty="0" smtClean="0"/>
              <a:t>GROUP SIZE</a:t>
            </a:r>
            <a:endParaRPr lang="" dirty="0"/>
          </a:p>
        </p:txBody>
      </p:sp>
      <p:pic>
        <p:nvPicPr>
          <p:cNvPr id="1026" name="Picture 2" descr="4 Stages Of Family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63736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2011</TotalTime>
  <Words>2161</Words>
  <Application>Microsoft Office PowerPoint</Application>
  <PresentationFormat>On-screen Show (16:9)</PresentationFormat>
  <Paragraphs>120</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Raleway</vt:lpstr>
      <vt:lpstr>Wingdings</vt:lpstr>
      <vt:lpstr>Lato</vt:lpstr>
      <vt:lpstr>Arial</vt:lpstr>
      <vt:lpstr>Streamline</vt:lpstr>
      <vt:lpstr>Sociology  Course Code (SS 2005)</vt:lpstr>
      <vt:lpstr>FAMILY INSTITUTION, ITS TYPES, KINSHIP</vt:lpstr>
      <vt:lpstr>MARRIAGE AND ITS TYPES</vt:lpstr>
      <vt:lpstr>RESIDENTIAL PATTERNS</vt:lpstr>
      <vt:lpstr>PATTERNS OF DESCENT</vt:lpstr>
      <vt:lpstr>PATTERNS OF AUTHORITY</vt:lpstr>
      <vt:lpstr>PowerPoint Presentation</vt:lpstr>
      <vt:lpstr>STAGES OF FAMILY LIFE</vt:lpstr>
      <vt:lpstr>GROUP SIZE</vt:lpstr>
      <vt:lpstr>(a) COURTSHIP:-</vt:lpstr>
      <vt:lpstr>1. (b) COURTSHIP </vt:lpstr>
      <vt:lpstr>2. SETTLING IN: IDEAL AND REAL MARRIAGE</vt:lpstr>
      <vt:lpstr>3. CHILD REARING</vt:lpstr>
      <vt:lpstr>4. THE FAMILY IN LATER LIFE</vt:lpstr>
      <vt:lpstr>5. DEATH OF A SPOUSE</vt:lpstr>
      <vt:lpstr>TRANSITIONS AND PROBLEMS IN FAMILY LIFE</vt:lpstr>
      <vt:lpstr>Remarriage and Blended Families </vt:lpstr>
      <vt:lpstr>Family Violence (1/2)</vt:lpstr>
      <vt:lpstr>Family Violence (2/2)</vt:lpstr>
      <vt:lpstr>Alternative Family Forms</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202</cp:revision>
  <dcterms:modified xsi:type="dcterms:W3CDTF">2024-03-17T12:57:34Z</dcterms:modified>
</cp:coreProperties>
</file>